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280"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1143000" y="685800"/>
            <a:ext cx="4572000" cy="3429000"/>
          </a:xfrm>
          <a:prstGeom prst="rect">
            <a:avLst/>
          </a:prstGeom>
        </p:spPr>
        <p:txBody>
          <a:bodyPr/>
          <a:lstStyle/>
          <a:p>
            <a:endParaRPr/>
          </a:p>
        </p:txBody>
      </p:sp>
      <p:sp>
        <p:nvSpPr>
          <p:cNvPr id="326" name="Shape 3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83777959"/>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lvl1pPr>
              <a:defRPr sz="2000"/>
            </a:lvl1pPr>
          </a:lstStyle>
          <a:p>
            <a:r>
              <a:t>Hello everyone. Sara invited me to share some experiences with you about the reviewing process and what happens on a panel.  I have experienced both sides of the panel process. I’ve had both failures and successes in applying for grants and fellowships, and I’ve also been a reviewer and a panel member for both fellowships and grant submissions for STFC.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pPr>
              <a:defRPr sz="1600"/>
            </a:pPr>
            <a:endParaRPr/>
          </a:p>
          <a:p>
            <a:pPr>
              <a:defRPr sz="1600"/>
            </a:pPr>
            <a:r>
              <a:t>in STFC we have a small sub panel made up of ~4 people per 30 applications which review and rank all applications taking account the reviewers comments, the applicants responses and their own questions/criticisms of case.  They in fact provided strengths and weaknesses as well as remaining questions for the interview stage.</a:t>
            </a:r>
          </a:p>
          <a:p>
            <a:pPr>
              <a:defRPr sz="1600"/>
            </a:pPr>
            <a:endParaRPr/>
          </a:p>
          <a:p>
            <a:pPr>
              <a:defRPr sz="1600"/>
            </a:pPr>
            <a:r>
              <a:t>triage - cut already done based on reviewers</a:t>
            </a:r>
          </a:p>
          <a:p>
            <a:pPr>
              <a:defRPr sz="1600"/>
            </a:pPr>
            <a:endParaRPr/>
          </a:p>
          <a:p>
            <a:pPr>
              <a:defRPr sz="1600"/>
            </a:pPr>
            <a:r>
              <a:t>therefore there is an interview stage</a:t>
            </a:r>
          </a:p>
          <a:p>
            <a:pPr>
              <a:defRPr sz="1600"/>
            </a:pPr>
            <a:r>
              <a:t>if you get to interview, the cut tot get to this stage is very harsh already so panel are fairly sure about the science being ok, unless it becomes clear at interview that you didn't write the case!   the purpose of th interview is to whittle down excellent cases into the ones that show the most potential for future leaders of the field, who do we think might lead the next big mission, or is fast becoming the expert on X ad Y. Who do we think are going to continue to do excellent science. </a:t>
            </a:r>
          </a:p>
          <a:p>
            <a:pPr>
              <a:defRPr sz="1600"/>
            </a:pPr>
            <a:endParaRPr/>
          </a:p>
          <a:p>
            <a:pPr>
              <a:defRPr sz="1600"/>
            </a:pPr>
            <a:r>
              <a:t>at this point try to get across the following….(slide)</a:t>
            </a:r>
          </a:p>
          <a:p>
            <a:pPr>
              <a:defRPr sz="1600"/>
            </a:pPr>
            <a:r>
              <a:t>and be prepared to blow your own trumpet though get the balance right. no-one wants a car salesperson but we also want to see evidence of your leadership (PI of telescope proposals. 1st author papers,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pPr>
              <a:defRPr sz="1500">
                <a:latin typeface="Avenir Heavy"/>
                <a:ea typeface="Avenir Heavy"/>
                <a:cs typeface="Avenir Heavy"/>
                <a:sym typeface="Avenir Heavy"/>
              </a:defRPr>
            </a:pPr>
            <a:r>
              <a:t>, panel are not attacking you </a:t>
            </a:r>
          </a:p>
          <a:p>
            <a:pPr>
              <a:defRPr sz="1200"/>
            </a:pPr>
            <a:endParaRPr/>
          </a:p>
          <a:p>
            <a:pPr>
              <a:lnSpc>
                <a:spcPct val="117999"/>
              </a:lnSpc>
              <a:defRPr sz="1200">
                <a:latin typeface="Helvetica Neue"/>
                <a:ea typeface="Helvetica Neue"/>
                <a:cs typeface="Helvetica Neue"/>
                <a:sym typeface="Helvetica Neue"/>
              </a:defRPr>
            </a:pPr>
            <a:r>
              <a:t>The most important thing is to convince the rest of the panel that your work is important, so make sure the opening 3 mins really sell it without coming across too over the top or inflated (no-one wants a car salesperson !)</a:t>
            </a:r>
          </a:p>
          <a:p>
            <a:pPr>
              <a:defRPr sz="1500"/>
            </a:pPr>
            <a:endParaRPr/>
          </a:p>
          <a:p>
            <a:pPr>
              <a:defRPr sz="1500"/>
            </a:pPr>
            <a:r>
              <a:t>When I interviewed for a European grant, no information existed about the panel and I had to give a 10 min talk on my proposal for 1.8million euros.  they put us in a room with all the other people shortlisted for the grant for many hours before the interview (that on it’s own is torture) and then the interview room had 16 people in it and I knew none of them.  I had 10 mins which woks out at 180,000 euros per min.  They all looked extremely bored and to be frank, I genuinely got the feeling that they simply didn't care about my proposal.  I now know that they were simply very tired of listening to 15 talks before me…</a:t>
            </a:r>
          </a:p>
          <a:p>
            <a:pPr>
              <a:defRPr sz="1500"/>
            </a:pPr>
            <a:endParaRPr/>
          </a:p>
          <a:p>
            <a:pPr>
              <a:defRPr sz="1500"/>
            </a:pPr>
            <a:r>
              <a:t>the mock is an excellent way to get practice and some experience in what to expect, now many people have said that the mock was much harder than the real thing but this is a good thing, when panel are looking for the next leaders or potential new academics in their field, they don’t want to see people who are easily flummoxed or cant answer questions in a professional and calm way.  I’ve seen people get so stressed about a simply question on where they think they’ll be in 5 years time that their entire interview falls apart from then on. Also know your audience, what’s their expertise and what is the fellowship for.  the mock is an excellent way to think of they type of questions you may get in advance</a:t>
            </a:r>
          </a:p>
          <a:p>
            <a:pPr>
              <a:defRPr sz="1500"/>
            </a:pPr>
            <a:endParaRPr/>
          </a:p>
          <a:p>
            <a:pPr>
              <a:defRPr sz="1500"/>
            </a:pPr>
            <a:r>
              <a:t>I once saw an interview for a fellowship that was by design to find the next leaders in UK science (and which was known as basically a fast track to a permanent UK academic position). when asked where did they see themselves in 5 years time, they responded with “Germany” .  Needless to say that didn’t go down well with the panel.  If you’re going to talk about collaborating with so-and-so from University of Poppleton and the Head of the Poppleton physics department is on the panel, you better know the correct name of the collaborator.  This kind of research takes no more than an hour’s work and yet will provide you with (a) a safety net and (b) will undoubtably impress the panel with your superior knowledge </a:t>
            </a:r>
          </a:p>
          <a:p>
            <a:pPr>
              <a:defRPr sz="1500"/>
            </a:pPr>
            <a:endParaRPr/>
          </a:p>
          <a:p>
            <a:pPr>
              <a:lnSpc>
                <a:spcPct val="117999"/>
              </a:lnSpc>
              <a:defRPr sz="1600"/>
            </a:pPr>
            <a:endParaRPr/>
          </a:p>
          <a:p>
            <a:pPr>
              <a:lnSpc>
                <a:spcPct val="117999"/>
              </a:lnSpc>
              <a:defRPr sz="1600"/>
            </a:pPr>
            <a:r>
              <a:t>If you can demonstrate you're not only going to exploit instruments in which the UK and STFC have already supported/invested/created but also use them to address high priority STFC science challenges, then you're</a:t>
            </a:r>
          </a:p>
          <a:p>
            <a:pPr>
              <a:lnSpc>
                <a:spcPct val="117999"/>
              </a:lnSpc>
              <a:defRPr sz="1600"/>
            </a:pPr>
            <a:r>
              <a:t>onto a winner.</a:t>
            </a:r>
          </a:p>
          <a:p>
            <a:pPr>
              <a:defRPr sz="1500"/>
            </a:pPr>
            <a:endParaRPr/>
          </a:p>
          <a:p>
            <a:pPr>
              <a:defRPr sz="1500"/>
            </a:pPr>
            <a:r>
              <a:t>after the interview, each panel member grades every candidate blind and they are compiled by the office.  the office then put all grades up for everyone to view with the rankings. the chair of the meting moves down the list and each case is discussed once more as an open room, and panel members are invited to change their ranking fi they felt they had got it wrong (Eg not in their expertise so they ranked it too positively or negatively).  Again, scores with high deviation are discussed in more detail, as are proposals on the borderline of fund-unfund.  </a:t>
            </a:r>
          </a:p>
          <a:p>
            <a:pPr>
              <a:defRPr sz="1600"/>
            </a:pPr>
            <a:endParaRPr/>
          </a:p>
          <a:p>
            <a:pPr>
              <a:lnSpc>
                <a:spcPct val="117999"/>
              </a:lnSpc>
              <a:defRPr sz="1600">
                <a:latin typeface="Helvetica Neue"/>
                <a:ea typeface="Helvetica Neue"/>
                <a:cs typeface="Helvetica Neue"/>
                <a:sym typeface="Helvetica Neue"/>
              </a:defRPr>
            </a:pPr>
            <a:r>
              <a:t>breathe and think before responding to questions, they will respect that rather than a rush of answers that make little sense because of nerves.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pPr>
              <a:defRPr sz="1400"/>
            </a:pPr>
            <a:r>
              <a:t>Complete all the boxes, we often see that people don't read things properly - e.g. a specific box in fellowship application that asks for top 5 papers and their citations, and this isn't always included- this is important as when judging track record, panel and reviewer wants to see what your highest impact papers are and where you are on the author list…  so the reviewers and the panel members have to spend more time trying to dig this information out which immediately starts making it harder for us to concentrate on the excellent science your proposing</a:t>
            </a:r>
          </a:p>
          <a:p>
            <a:pPr>
              <a:defRPr sz="1400"/>
            </a:pPr>
            <a:endParaRPr/>
          </a:p>
          <a:p>
            <a:pPr>
              <a:defRPr sz="1400"/>
            </a:pPr>
            <a:r>
              <a:t>here’s a massive piece of advice: spell check or get someone to read over the proposal. typos and errors in the text are a major source of aggravation for the panel and reviewers and can cause a proposal to be chucked on bottom of pile, remember with only 7-15% funded, the panel needs to discriminate somehow and this is asking for trouble.</a:t>
            </a:r>
          </a:p>
          <a:p>
            <a:pPr>
              <a:defRPr sz="1400"/>
            </a:pPr>
            <a:r>
              <a:t> </a:t>
            </a:r>
          </a:p>
          <a:p>
            <a:pPr>
              <a:defRPr sz="1400"/>
            </a:pPr>
            <a:r>
              <a:t>although in an ideal world we wouldn't care abut the typos and just care about the science think about it tfrom the point of view of the panel.  in fact i’ve been in a situation where I’ve been asked to put through only 4 proposals to interview from ~35 where the majority of the proposals are actually pretty good science. this is a hard thing to do, and this naturally makes me a little grumpy.  Reading a proposal that is very poorly written or shows lack of effort/care definitely does not help.  There’s also a good correlation between applications with typos or missing references  that are also very dense -  where the proposal aims are not clear and where it is difficult to even figure out how those aims will be achieved.      Imagine yourself in the panel’s shoes. Why should they have to rewrite the proposal for you, and if you’re applying for a fellowship (typically 500K) then showing you can use spell check is important.</a:t>
            </a:r>
          </a:p>
          <a:p>
            <a:pPr>
              <a:defRPr sz="1400"/>
            </a:pPr>
            <a:endParaRPr/>
          </a:p>
          <a:p>
            <a:pPr>
              <a:defRPr sz="1400"/>
            </a:pPr>
            <a:r>
              <a:t>the good news is that all these things are easy to do - yes they take time but they are under your control and are easy to fix!</a:t>
            </a:r>
          </a:p>
          <a:p>
            <a:pPr>
              <a:defRPr sz="1400"/>
            </a:pPr>
            <a:r>
              <a:t>have clearly revised what makes a good submission (ie looked at other proposals)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pPr>
              <a:defRPr sz="1600"/>
            </a:pPr>
            <a:r>
              <a:t>The message has to be in the title, in the abstract, in the figures, in the diagram, in the examples.</a:t>
            </a:r>
          </a:p>
          <a:p>
            <a:pPr>
              <a:defRPr sz="1600"/>
            </a:pPr>
            <a:r>
              <a:t> If your project on “Interstellar feedback models and regulating inflow cycles in NGC4501" cannot be motivated in plain English, don't expect the particle physicist panel chair to pitch it against “Detecting the Higgs Boson” or “Understanding the first seconds after the Big Bang using gravitational waves”</a:t>
            </a:r>
          </a:p>
          <a:p>
            <a:pPr>
              <a:defRPr sz="1600"/>
            </a:pPr>
            <a:endParaRPr/>
          </a:p>
          <a:p>
            <a:pPr>
              <a:lnSpc>
                <a:spcPct val="117999"/>
              </a:lnSpc>
              <a:defRPr sz="1600"/>
            </a:pPr>
            <a:r>
              <a:t>When telling them why you and why now, try to be specific in exactly why this project will move field forward and avoid "we" and passive statements like "I aim to" -- you should be direct and say "I will do" etc.  One example of a good kind of statement is: "new instrumentation X provides Y times better resolution at Z wavelength which allows us to pinpoint the radial distribution of A for the first time. This will allow us to test theory B which predicts C which currently cannot be tested". This kind of thing is much stronger than vague statements like "we will use a new instrument to solve these issues". Also try and link your work to areas outside the immediate field ie can your technique/results be applied to help understand galaxies or stellar evolution etc etc.  </a:t>
            </a:r>
          </a:p>
          <a:p>
            <a:pPr>
              <a:defRPr sz="1600"/>
            </a:pPr>
            <a:endParaRPr/>
          </a:p>
          <a:p>
            <a:pPr>
              <a:defRPr sz="1600"/>
            </a:pPr>
            <a:r>
              <a:t>we have a wiki where all proposals are put online for everyone to see. if you know anyone on the panel chat to them for pearls of wisdom (though don’t expect them to review since they already have 100s of cases to read and it’s a bit of a conflict of interest) - FIND OUT WHATS AVAILABLE IN YOUR DEPARTMENT, BETTER YET GET A MENTOR</a:t>
            </a:r>
          </a:p>
          <a:p>
            <a:pPr>
              <a:defRPr sz="16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r>
              <a:t>back up statements with facts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pPr>
              <a:defRPr sz="1600">
                <a:latin typeface="Avenir Book"/>
                <a:ea typeface="Avenir Book"/>
                <a:cs typeface="Avenir Book"/>
                <a:sym typeface="Avenir Book"/>
              </a:defRPr>
            </a:pPr>
            <a:r>
              <a:t>rejection does not mean you and your science case is not good</a:t>
            </a:r>
          </a:p>
          <a:p>
            <a:pPr>
              <a:defRPr sz="1600">
                <a:latin typeface="Avenir Book"/>
                <a:ea typeface="Avenir Book"/>
                <a:cs typeface="Avenir Book"/>
                <a:sym typeface="Avenir Book"/>
              </a:defRPr>
            </a:pPr>
            <a:endParaRPr/>
          </a:p>
          <a:p>
            <a:pPr>
              <a:lnSpc>
                <a:spcPct val="117999"/>
              </a:lnSpc>
              <a:defRPr sz="1600">
                <a:latin typeface="Avenir Book"/>
                <a:ea typeface="Avenir Book"/>
                <a:cs typeface="Avenir Book"/>
                <a:sym typeface="Avenir Book"/>
              </a:defRPr>
            </a:pPr>
            <a:r>
              <a:t>not perfect but definitely high integrity - no-on is happy when they see the final list of who gets funded or not, we know there’s a lot more excellent research out there</a:t>
            </a:r>
          </a:p>
          <a:p>
            <a:pPr>
              <a:defRPr sz="1600">
                <a:latin typeface="Avenir Book"/>
                <a:ea typeface="Avenir Book"/>
                <a:cs typeface="Avenir Book"/>
                <a:sym typeface="Avenir Book"/>
              </a:defRPr>
            </a:pPr>
            <a:r>
              <a:t>writing grant proposals can be a nice idea that turns into papers even if not funded…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lvl1pPr>
              <a:defRPr sz="1700"/>
            </a:lvl1pPr>
          </a:lstStyle>
          <a:p>
            <a:r>
              <a:t>each panel will be different, but the process and (I hope) the professionalism I’ve encountered is the same.   The panel are on your side , they want to fund excellent research and consistently wish to fund far more than they are able to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pPr defTabSz="914400">
              <a:lnSpc>
                <a:spcPct val="100000"/>
              </a:lnSpc>
              <a:spcBef>
                <a:spcPts val="400"/>
              </a:spcBef>
              <a:defRPr sz="1200">
                <a:latin typeface="Times New Roman"/>
                <a:ea typeface="Times New Roman"/>
                <a:cs typeface="Times New Roman"/>
                <a:sym typeface="Times New Roman"/>
              </a:defRPr>
            </a:pPr>
            <a:r>
              <a:t>US NSF funding but principle applies on grants panels I’ve been on</a:t>
            </a:r>
          </a:p>
          <a:p>
            <a:pPr defTabSz="914400">
              <a:lnSpc>
                <a:spcPct val="100000"/>
              </a:lnSpc>
              <a:spcBef>
                <a:spcPts val="400"/>
              </a:spcBef>
              <a:defRPr sz="1200">
                <a:latin typeface="Times New Roman"/>
                <a:ea typeface="Times New Roman"/>
                <a:cs typeface="Times New Roman"/>
                <a:sym typeface="Times New Roman"/>
              </a:defRPr>
            </a:pPr>
            <a:endParaRPr/>
          </a:p>
          <a:p>
            <a:pPr defTabSz="914400">
              <a:lnSpc>
                <a:spcPct val="100000"/>
              </a:lnSpc>
              <a:spcBef>
                <a:spcPts val="400"/>
              </a:spcBef>
              <a:defRPr sz="1200">
                <a:latin typeface="Times New Roman"/>
                <a:ea typeface="Times New Roman"/>
                <a:cs typeface="Times New Roman"/>
                <a:sym typeface="Times New Roman"/>
              </a:defRPr>
            </a:pPr>
            <a:r>
              <a:t>In 2015 there were a significant volume of grants listed as excellent research which were not funded.</a:t>
            </a:r>
          </a:p>
          <a:p>
            <a:pPr defTabSz="914400">
              <a:lnSpc>
                <a:spcPct val="100000"/>
              </a:lnSpc>
              <a:spcBef>
                <a:spcPts val="400"/>
              </a:spcBef>
              <a:defRPr sz="1200">
                <a:latin typeface="Times New Roman"/>
                <a:ea typeface="Times New Roman"/>
                <a:cs typeface="Times New Roman"/>
                <a:sym typeface="Times New Roman"/>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defTabSz="914400">
              <a:lnSpc>
                <a:spcPct val="100000"/>
              </a:lnSpc>
              <a:spcBef>
                <a:spcPts val="400"/>
              </a:spcBef>
              <a:defRPr sz="1200">
                <a:latin typeface="Times New Roman"/>
                <a:ea typeface="Times New Roman"/>
                <a:cs typeface="Times New Roman"/>
                <a:sym typeface="Times New Roman"/>
              </a:defRPr>
            </a:pPr>
            <a:r>
              <a:t>tell you this not to depress you but to really show that it isn't a personal failure if you don't get funding</a:t>
            </a:r>
          </a:p>
          <a:p>
            <a:pPr>
              <a:defRPr sz="1700"/>
            </a:pPr>
            <a:endParaRPr/>
          </a:p>
          <a:p>
            <a:pPr>
              <a:defRPr sz="1700"/>
            </a:pPr>
            <a:r>
              <a:t>I’m not going to use the words success and failure in this talk because the sad truth is that many very good science proposals are not funded - it doesn’t mean these proposals were not good, it means they were not the very best as judged by that one panel that one year against that year’s competition.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a:lnSpc>
                <a:spcPct val="117999"/>
              </a:lnSpc>
              <a:defRPr sz="1500">
                <a:latin typeface="Helvetica Neue"/>
                <a:ea typeface="Helvetica Neue"/>
                <a:cs typeface="Helvetica Neue"/>
                <a:sym typeface="Helvetica Neue"/>
              </a:defRPr>
            </a:pPr>
            <a:r>
              <a:t>Stassun and his colleagues estimated how the amount of time spent writing grant proposals affects scientific productivity, by comparing the time that investigators take to prepare their applications2 to their chance of winning a grant and the average number of papers that a grant typically produces. </a:t>
            </a:r>
          </a:p>
          <a:p>
            <a:pPr>
              <a:lnSpc>
                <a:spcPct val="117999"/>
              </a:lnSpc>
              <a:defRPr sz="1500">
                <a:latin typeface="Helvetica Neue"/>
                <a:ea typeface="Helvetica Neue"/>
                <a:cs typeface="Helvetica Neue"/>
                <a:sym typeface="Helvetica Neue"/>
              </a:defRPr>
            </a:pPr>
            <a:endParaRPr/>
          </a:p>
          <a:p>
            <a:pPr>
              <a:lnSpc>
                <a:spcPct val="117999"/>
              </a:lnSpc>
              <a:defRPr sz="1500">
                <a:latin typeface="Helvetica Neue"/>
                <a:ea typeface="Helvetica Neue"/>
                <a:cs typeface="Helvetica Neue"/>
                <a:sym typeface="Helvetica Neue"/>
              </a:defRPr>
            </a:pPr>
            <a:r>
              <a:t>Ted and Courtney von Hippel (2015), who found that the average research grant proposal takes 116 PI hours and 55 Co-I hours to write and that the primary predictor of success is having had previous success.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lvl1pPr>
              <a:defRPr sz="1900"/>
            </a:lvl1pPr>
          </a:lstStyle>
          <a:p>
            <a:r>
              <a:t>If the reviewers do not get the point about you and your proposal, you will lose despite being great, if they do get the point, then you’re on a level paying field with all the other excellent proposals.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a:defRPr sz="1600"/>
            </a:pPr>
            <a:r>
              <a:t>response - be professional and concise - it can seem like a personal attack but don't take ti personally, the panel are on your side more than the reviewers are. this is actually quite rare.</a:t>
            </a:r>
          </a:p>
          <a:p>
            <a:pPr>
              <a:defRPr sz="1600"/>
            </a:pPr>
            <a:r>
              <a:t>believe me if you have got angry by a comment from a reviewer, then it’s likely that the panel will also be disappointed with that person and will disregard them.  one of the reasons why we try to ask more than 2.</a:t>
            </a:r>
          </a:p>
          <a:p>
            <a:pPr>
              <a:defRPr sz="1600"/>
            </a:pPr>
            <a:endParaRPr/>
          </a:p>
          <a:p>
            <a:pPr>
              <a:defRPr sz="1600"/>
            </a:pPr>
            <a:r>
              <a:t> typically for each proposal this can be ~20 pages for UK (&gt;60 pages European) </a:t>
            </a:r>
          </a:p>
          <a:p>
            <a:pPr>
              <a:defRPr sz="1600"/>
            </a:pPr>
            <a:r>
              <a:t>that’s 3200 pages to read, sift through and contextualise and then ultimately to rank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r>
              <a:t>10 MINS!!!!!</a:t>
            </a:r>
          </a:p>
          <a:p>
            <a:endParaRPr/>
          </a:p>
          <a:p>
            <a:pPr>
              <a:defRPr sz="1800"/>
            </a:pPr>
            <a:r>
              <a:t>also let me tell you this is definitely professional - if any panel member is trying to big up their mates, or put down someone they don't like or act inappropriately, then the rest of the panel comes down on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pPr>
              <a:defRPr sz="1600"/>
            </a:pPr>
            <a:endParaRPr/>
          </a:p>
          <a:p>
            <a:pPr>
              <a:defRPr sz="1600"/>
            </a:pPr>
            <a:r>
              <a:t>Examples:  grants on final day all lower than the rest statistically suggesting grumpy panel etc, sub areas ranked lower on average (theory vs experiment etc)</a:t>
            </a:r>
          </a:p>
          <a:p>
            <a:pPr>
              <a:defRPr sz="1600"/>
            </a:pPr>
            <a:endParaRPr/>
          </a:p>
          <a:p>
            <a:pPr>
              <a:defRPr sz="1600"/>
            </a:pPr>
            <a:r>
              <a:t>chair also checks panel members are also doing a good job of ranking the proposals  i.e. not too harsh, too soft since this can skew the results.  Had one example where a panel member scored all 35 applicants between 8 and 10 out of 10, so when it came to judging which ones were the top 10% it was impossible to take their scores into account. they were asked to re-rank their list.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Shape 12"/>
          <p:cNvSpPr>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 Title and Content copy">
    <p:spTree>
      <p:nvGrpSpPr>
        <p:cNvPr id="1" name=""/>
        <p:cNvGrpSpPr/>
        <p:nvPr/>
      </p:nvGrpSpPr>
      <p:grpSpPr>
        <a:xfrm>
          <a:off x="0" y="0"/>
          <a:ext cx="0" cy="0"/>
          <a:chOff x="0" y="0"/>
          <a:chExt cx="0" cy="0"/>
        </a:xfrm>
      </p:grpSpPr>
      <p:sp>
        <p:nvSpPr>
          <p:cNvPr id="137" name="Shape 137"/>
          <p:cNvSpPr>
            <a:spLocks noGrp="1"/>
          </p:cNvSpPr>
          <p:nvPr>
            <p:ph type="title"/>
          </p:nvPr>
        </p:nvSpPr>
        <p:spPr>
          <a:xfrm>
            <a:off x="664951" y="0"/>
            <a:ext cx="11709401" cy="1625600"/>
          </a:xfrm>
          <a:prstGeom prst="rect">
            <a:avLst/>
          </a:prstGeom>
          <a:ln>
            <a:round/>
          </a:ln>
        </p:spPr>
        <p:txBody>
          <a:bodyPr lIns="38100" tIns="38100" rIns="38100" bIns="38100" anchor="ctr">
            <a:noAutofit/>
          </a:bodyPr>
          <a:lstStyle>
            <a:lvl1pPr algn="ctr" defTabSz="1295400">
              <a:defRPr sz="6200" cap="none" spc="0">
                <a:uFill>
                  <a:solidFill>
                    <a:srgbClr val="FFFFFF"/>
                  </a:solidFill>
                </a:uFill>
                <a:latin typeface="Calibri"/>
                <a:ea typeface="Calibri"/>
                <a:cs typeface="Calibri"/>
                <a:sym typeface="Calibri"/>
              </a:defRPr>
            </a:lvl1pPr>
          </a:lstStyle>
          <a:p>
            <a:r>
              <a:t>Title Text</a:t>
            </a:r>
          </a:p>
        </p:txBody>
      </p:sp>
      <p:sp>
        <p:nvSpPr>
          <p:cNvPr id="138" name="Shape 138"/>
          <p:cNvSpPr>
            <a:spLocks noGrp="1"/>
          </p:cNvSpPr>
          <p:nvPr>
            <p:ph type="body" idx="1"/>
          </p:nvPr>
        </p:nvSpPr>
        <p:spPr>
          <a:xfrm>
            <a:off x="647700" y="2273300"/>
            <a:ext cx="11709400" cy="6436926"/>
          </a:xfrm>
          <a:prstGeom prst="rect">
            <a:avLst/>
          </a:prstGeom>
          <a:ln>
            <a:round/>
          </a:ln>
        </p:spPr>
        <p:txBody>
          <a:bodyPr lIns="38100" tIns="38100" rIns="38100" bIns="38100" anchor="t">
            <a:noAutofit/>
          </a:bodyPr>
          <a:lstStyle>
            <a:lvl1pPr marL="342900" indent="-342900" defTabSz="1295400">
              <a:spcBef>
                <a:spcPts val="1000"/>
              </a:spcBef>
              <a:buClr>
                <a:srgbClr val="FFFFFF"/>
              </a:buClr>
              <a:buSzPct val="100000"/>
              <a:buFont typeface="Arial"/>
              <a:defRPr sz="4400">
                <a:uFill>
                  <a:solidFill>
                    <a:srgbClr val="FFFFFF"/>
                  </a:solidFill>
                </a:uFill>
                <a:latin typeface="Calibri"/>
                <a:ea typeface="Calibri"/>
                <a:cs typeface="Calibri"/>
                <a:sym typeface="Calibri"/>
              </a:defRPr>
            </a:lvl1pPr>
            <a:lvl2pPr marL="742950" indent="-285750" defTabSz="1295400">
              <a:spcBef>
                <a:spcPts val="900"/>
              </a:spcBef>
              <a:buClr>
                <a:srgbClr val="FFFFFF"/>
              </a:buClr>
              <a:buSzPct val="100000"/>
              <a:buFont typeface="Arial"/>
              <a:buChar char="–"/>
              <a:defRPr sz="3800">
                <a:uFill>
                  <a:solidFill>
                    <a:srgbClr val="FFFFFF"/>
                  </a:solidFill>
                </a:uFill>
                <a:latin typeface="Calibri"/>
                <a:ea typeface="Calibri"/>
                <a:cs typeface="Calibri"/>
                <a:sym typeface="Calibri"/>
              </a:defRPr>
            </a:lvl2pPr>
            <a:lvl3pPr marL="1143000" indent="-228600" defTabSz="1295400">
              <a:spcBef>
                <a:spcPts val="800"/>
              </a:spcBef>
              <a:buClr>
                <a:srgbClr val="FFFFFF"/>
              </a:buClr>
              <a:buSzPct val="100000"/>
              <a:buFont typeface="Arial"/>
              <a:defRPr sz="3400">
                <a:uFill>
                  <a:solidFill>
                    <a:srgbClr val="FFFFFF"/>
                  </a:solidFill>
                </a:uFill>
                <a:latin typeface="Calibri"/>
                <a:ea typeface="Calibri"/>
                <a:cs typeface="Calibri"/>
                <a:sym typeface="Calibri"/>
              </a:defRPr>
            </a:lvl3pPr>
            <a:lvl4pPr marL="1600200" indent="-228600" defTabSz="1295400">
              <a:spcBef>
                <a:spcPts val="600"/>
              </a:spcBef>
              <a:buClr>
                <a:srgbClr val="FFFFFF"/>
              </a:buClr>
              <a:buSzPct val="100000"/>
              <a:buFont typeface="Arial"/>
              <a:buChar char="–"/>
              <a:defRPr sz="2800">
                <a:uFill>
                  <a:solidFill>
                    <a:srgbClr val="FFFFFF"/>
                  </a:solidFill>
                </a:uFill>
                <a:latin typeface="Calibri"/>
                <a:ea typeface="Calibri"/>
                <a:cs typeface="Calibri"/>
                <a:sym typeface="Calibri"/>
              </a:defRPr>
            </a:lvl4pPr>
            <a:lvl5pPr marL="2057400" indent="-228600" defTabSz="1295400">
              <a:spcBef>
                <a:spcPts val="600"/>
              </a:spcBef>
              <a:buClr>
                <a:srgbClr val="FFFFFF"/>
              </a:buClr>
              <a:buSzPct val="100000"/>
              <a:buFont typeface="Arial"/>
              <a:buChar char="»"/>
              <a:defRPr sz="2800">
                <a:uFill>
                  <a:solidFill>
                    <a:srgbClr val="FFFFFF"/>
                  </a:solidFill>
                </a:u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sldNum" sz="quarter" idx="2"/>
          </p:nvPr>
        </p:nvSpPr>
        <p:spPr>
          <a:xfrm>
            <a:off x="12034281" y="9212862"/>
            <a:ext cx="320279" cy="342901"/>
          </a:xfrm>
          <a:prstGeom prst="rect">
            <a:avLst/>
          </a:prstGeom>
        </p:spPr>
        <p:txBody>
          <a:bodyPr/>
          <a:lstStyle>
            <a:lvl1pPr algn="r" defTabSz="1295400">
              <a:defRPr sz="1600">
                <a:uFill>
                  <a:solidFill>
                    <a:srgbClr val="FFFFFF"/>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6" name="Shape 146"/>
          <p:cNvSpPr>
            <a:spLocks noGrp="1"/>
          </p:cNvSpPr>
          <p:nvPr>
            <p:ph type="title"/>
          </p:nvPr>
        </p:nvSpPr>
        <p:spPr>
          <a:xfrm>
            <a:off x="1270000" y="254000"/>
            <a:ext cx="10464800" cy="2438400"/>
          </a:xfrm>
          <a:prstGeom prst="rect">
            <a:avLst/>
          </a:prstGeom>
        </p:spPr>
        <p:txBody>
          <a:bodyPr anchor="ctr">
            <a:noAutofit/>
          </a:bodyPr>
          <a:lstStyle>
            <a:lvl1pPr algn="ctr">
              <a:defRPr sz="8400" cap="none" spc="0">
                <a:latin typeface="Gill Sans"/>
                <a:ea typeface="Gill Sans"/>
                <a:cs typeface="Gill Sans"/>
                <a:sym typeface="Gill Sans"/>
              </a:defRPr>
            </a:lvl1pPr>
          </a:lstStyle>
          <a:p>
            <a:r>
              <a:t>Title Text</a:t>
            </a:r>
          </a:p>
        </p:txBody>
      </p:sp>
      <p:sp>
        <p:nvSpPr>
          <p:cNvPr id="147" name="Shape 147"/>
          <p:cNvSpPr>
            <a:spLocks noGrp="1"/>
          </p:cNvSpPr>
          <p:nvPr>
            <p:ph type="body" idx="1"/>
          </p:nvPr>
        </p:nvSpPr>
        <p:spPr>
          <a:xfrm>
            <a:off x="1270000" y="2768600"/>
            <a:ext cx="10464800" cy="5715000"/>
          </a:xfrm>
          <a:prstGeom prst="rect">
            <a:avLst/>
          </a:prstGeom>
        </p:spPr>
        <p:txBody>
          <a:bodyPr>
            <a:noAutofit/>
          </a:bodyPr>
          <a:lstStyle>
            <a:lvl1pPr marL="889000" indent="-571500">
              <a:spcBef>
                <a:spcPts val="2400"/>
              </a:spcBef>
              <a:buClrTx/>
              <a:buSzPct val="171000"/>
              <a:defRPr sz="4200">
                <a:latin typeface="Gill Sans"/>
                <a:ea typeface="Gill Sans"/>
                <a:cs typeface="Gill Sans"/>
                <a:sym typeface="Gill Sans"/>
              </a:defRPr>
            </a:lvl1pPr>
            <a:lvl2pPr marL="1333500" indent="-571500">
              <a:spcBef>
                <a:spcPts val="2400"/>
              </a:spcBef>
              <a:buClrTx/>
              <a:buSzPct val="171000"/>
              <a:defRPr sz="4200">
                <a:latin typeface="Gill Sans"/>
                <a:ea typeface="Gill Sans"/>
                <a:cs typeface="Gill Sans"/>
                <a:sym typeface="Gill Sans"/>
              </a:defRPr>
            </a:lvl2pPr>
            <a:lvl3pPr marL="1778000" indent="-571500">
              <a:spcBef>
                <a:spcPts val="2400"/>
              </a:spcBef>
              <a:buClrTx/>
              <a:buSzPct val="171000"/>
              <a:defRPr sz="4200">
                <a:latin typeface="Gill Sans"/>
                <a:ea typeface="Gill Sans"/>
                <a:cs typeface="Gill Sans"/>
                <a:sym typeface="Gill Sans"/>
              </a:defRPr>
            </a:lvl3pPr>
            <a:lvl4pPr marL="2222500" indent="-571500">
              <a:spcBef>
                <a:spcPts val="2400"/>
              </a:spcBef>
              <a:buClrTx/>
              <a:buSzPct val="171000"/>
              <a:defRPr sz="4200">
                <a:latin typeface="Gill Sans"/>
                <a:ea typeface="Gill Sans"/>
                <a:cs typeface="Gill Sans"/>
                <a:sym typeface="Gill Sans"/>
              </a:defRPr>
            </a:lvl4pPr>
            <a:lvl5pPr marL="2667000" indent="-571500">
              <a:spcBef>
                <a:spcPts val="2400"/>
              </a:spcBef>
              <a:buClrTx/>
              <a:buSzPct val="171000"/>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48" name="Shape 148"/>
          <p:cNvSpPr>
            <a:spLocks noGrp="1"/>
          </p:cNvSpPr>
          <p:nvPr>
            <p:ph type="sldNum" sz="quarter" idx="2"/>
          </p:nvPr>
        </p:nvSpPr>
        <p:spPr>
          <a:xfrm>
            <a:off x="6324600" y="9258300"/>
            <a:ext cx="342900"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155" name="Shape 155"/>
          <p:cNvSpPr>
            <a:spLocks noGrp="1"/>
          </p:cNvSpPr>
          <p:nvPr>
            <p:ph type="body" idx="1"/>
          </p:nvPr>
        </p:nvSpPr>
        <p:spPr>
          <a:xfrm>
            <a:off x="1270000" y="1270000"/>
            <a:ext cx="10464800" cy="7213600"/>
          </a:xfrm>
          <a:prstGeom prst="rect">
            <a:avLst/>
          </a:prstGeom>
        </p:spPr>
        <p:txBody>
          <a:bodyPr>
            <a:noAutofit/>
          </a:bodyPr>
          <a:lstStyle>
            <a:lvl1pPr marL="889000" indent="-571500">
              <a:spcBef>
                <a:spcPts val="4800"/>
              </a:spcBef>
              <a:buClrTx/>
              <a:buSzPct val="171000"/>
              <a:defRPr sz="4200">
                <a:solidFill>
                  <a:srgbClr val="000000"/>
                </a:solidFill>
                <a:latin typeface="Gill Sans"/>
                <a:ea typeface="Gill Sans"/>
                <a:cs typeface="Gill Sans"/>
                <a:sym typeface="Gill Sans"/>
              </a:defRPr>
            </a:lvl1pPr>
            <a:lvl2pPr marL="1333500" indent="-571500">
              <a:spcBef>
                <a:spcPts val="4800"/>
              </a:spcBef>
              <a:buClrTx/>
              <a:buSzPct val="171000"/>
              <a:defRPr sz="4200">
                <a:solidFill>
                  <a:srgbClr val="000000"/>
                </a:solidFill>
                <a:latin typeface="Gill Sans"/>
                <a:ea typeface="Gill Sans"/>
                <a:cs typeface="Gill Sans"/>
                <a:sym typeface="Gill Sans"/>
              </a:defRPr>
            </a:lvl2pPr>
            <a:lvl3pPr marL="1778000" indent="-571500">
              <a:spcBef>
                <a:spcPts val="4800"/>
              </a:spcBef>
              <a:buClrTx/>
              <a:buSzPct val="171000"/>
              <a:defRPr sz="4200">
                <a:solidFill>
                  <a:srgbClr val="000000"/>
                </a:solidFill>
                <a:latin typeface="Gill Sans"/>
                <a:ea typeface="Gill Sans"/>
                <a:cs typeface="Gill Sans"/>
                <a:sym typeface="Gill Sans"/>
              </a:defRPr>
            </a:lvl3pPr>
            <a:lvl4pPr marL="2222500" indent="-571500">
              <a:spcBef>
                <a:spcPts val="4800"/>
              </a:spcBef>
              <a:buClrTx/>
              <a:buSzPct val="171000"/>
              <a:defRPr sz="4200">
                <a:solidFill>
                  <a:srgbClr val="000000"/>
                </a:solidFill>
                <a:latin typeface="Gill Sans"/>
                <a:ea typeface="Gill Sans"/>
                <a:cs typeface="Gill Sans"/>
                <a:sym typeface="Gill Sans"/>
              </a:defRPr>
            </a:lvl4pPr>
            <a:lvl5pPr marL="2667000" indent="-571500">
              <a:spcBef>
                <a:spcPts val="4800"/>
              </a:spcBef>
              <a:buClrTx/>
              <a:buSzPct val="171000"/>
              <a:defRPr sz="4200">
                <a:solidFill>
                  <a:srgbClr val="00000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body" idx="1"/>
          </p:nvPr>
        </p:nvSpPr>
        <p:spPr>
          <a:xfrm>
            <a:off x="571500" y="863600"/>
            <a:ext cx="11861800" cy="8026400"/>
          </a:xfrm>
          <a:prstGeom prst="rect">
            <a:avLst/>
          </a:prstGeom>
        </p:spPr>
        <p:txBody>
          <a:bodyPr anchor="t">
            <a:noAutofit/>
          </a:bodyPr>
          <a:lstStyle>
            <a:lvl1pPr marL="266700" indent="-266700">
              <a:spcBef>
                <a:spcPts val="7200"/>
              </a:spcBef>
              <a:buClrTx/>
              <a:buSzPct val="100000"/>
              <a:defRPr sz="2600">
                <a:solidFill>
                  <a:srgbClr val="747474"/>
                </a:solidFill>
                <a:latin typeface="Helvetica Neue"/>
                <a:ea typeface="Helvetica Neue"/>
                <a:cs typeface="Helvetica Neue"/>
                <a:sym typeface="Helvetica Neue"/>
              </a:defRPr>
            </a:lvl1pPr>
            <a:lvl2pPr marL="711200" indent="-266700">
              <a:spcBef>
                <a:spcPts val="7200"/>
              </a:spcBef>
              <a:buClrTx/>
              <a:buSzPct val="100000"/>
              <a:defRPr sz="2600">
                <a:solidFill>
                  <a:srgbClr val="747474"/>
                </a:solidFill>
                <a:latin typeface="Helvetica Neue"/>
                <a:ea typeface="Helvetica Neue"/>
                <a:cs typeface="Helvetica Neue"/>
                <a:sym typeface="Helvetica Neue"/>
              </a:defRPr>
            </a:lvl2pPr>
            <a:lvl3pPr marL="1155700" indent="-266700">
              <a:spcBef>
                <a:spcPts val="7200"/>
              </a:spcBef>
              <a:buClrTx/>
              <a:buSzPct val="100000"/>
              <a:defRPr sz="2600">
                <a:solidFill>
                  <a:srgbClr val="747474"/>
                </a:solidFill>
                <a:latin typeface="Helvetica Neue"/>
                <a:ea typeface="Helvetica Neue"/>
                <a:cs typeface="Helvetica Neue"/>
                <a:sym typeface="Helvetica Neue"/>
              </a:defRPr>
            </a:lvl3pPr>
            <a:lvl4pPr marL="1600200" indent="-266700">
              <a:spcBef>
                <a:spcPts val="7200"/>
              </a:spcBef>
              <a:buClrTx/>
              <a:buSzPct val="100000"/>
              <a:defRPr sz="2600">
                <a:solidFill>
                  <a:srgbClr val="747474"/>
                </a:solidFill>
                <a:latin typeface="Helvetica Neue"/>
                <a:ea typeface="Helvetica Neue"/>
                <a:cs typeface="Helvetica Neue"/>
                <a:sym typeface="Helvetica Neue"/>
              </a:defRPr>
            </a:lvl4pPr>
            <a:lvl5pPr marL="2044700" indent="-266700">
              <a:spcBef>
                <a:spcPts val="7200"/>
              </a:spcBef>
              <a:buClrTx/>
              <a:buSzPct val="100000"/>
              <a:defRPr sz="2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xfrm>
            <a:off x="12268199" y="9194800"/>
            <a:ext cx="312015" cy="299822"/>
          </a:xfrm>
          <a:prstGeom prst="rect">
            <a:avLst/>
          </a:prstGeom>
        </p:spPr>
        <p:txBody>
          <a:bodyPr/>
          <a:lstStyle>
            <a:lvl1pPr algn="r">
              <a:defRPr sz="14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bg>
      <p:bgPr>
        <a:solidFill>
          <a:srgbClr val="FFFFFF"/>
        </a:solidFill>
        <a:effectLst/>
      </p:bgPr>
    </p:bg>
    <p:spTree>
      <p:nvGrpSpPr>
        <p:cNvPr id="1" name=""/>
        <p:cNvGrpSpPr/>
        <p:nvPr/>
      </p:nvGrpSpPr>
      <p:grpSpPr>
        <a:xfrm>
          <a:off x="0" y="0"/>
          <a:ext cx="0" cy="0"/>
          <a:chOff x="0" y="0"/>
          <a:chExt cx="0" cy="0"/>
        </a:xfrm>
      </p:grpSpPr>
      <p:sp>
        <p:nvSpPr>
          <p:cNvPr id="171" name="Shape 171"/>
          <p:cNvSpPr/>
          <p:nvPr/>
        </p:nvSpPr>
        <p:spPr>
          <a:xfrm>
            <a:off x="647700" y="1968500"/>
            <a:ext cx="11709400" cy="127"/>
          </a:xfrm>
          <a:prstGeom prst="line">
            <a:avLst/>
          </a:prstGeom>
          <a:ln w="12700">
            <a:solidFill>
              <a:srgbClr val="9A9A9A"/>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72" name="Shape 172"/>
          <p:cNvSpPr>
            <a:spLocks noGrp="1"/>
          </p:cNvSpPr>
          <p:nvPr>
            <p:ph type="title"/>
          </p:nvPr>
        </p:nvSpPr>
        <p:spPr>
          <a:xfrm>
            <a:off x="571500" y="330200"/>
            <a:ext cx="11861800" cy="1397000"/>
          </a:xfrm>
          <a:prstGeom prst="rect">
            <a:avLst/>
          </a:prstGeom>
        </p:spPr>
        <p:txBody>
          <a:bodyPr anchor="b">
            <a:noAutofit/>
          </a:bodyPr>
          <a:lstStyle>
            <a:lvl1pPr>
              <a:defRPr sz="4200" cap="none" spc="0">
                <a:solidFill>
                  <a:srgbClr val="000000"/>
                </a:solidFill>
                <a:latin typeface="Helvetica Neue Light"/>
                <a:ea typeface="Helvetica Neue Light"/>
                <a:cs typeface="Helvetica Neue Light"/>
                <a:sym typeface="Helvetica Neue Light"/>
              </a:defRPr>
            </a:lvl1pPr>
          </a:lstStyle>
          <a:p>
            <a:r>
              <a:t>Title Text</a:t>
            </a:r>
          </a:p>
        </p:txBody>
      </p:sp>
      <p:sp>
        <p:nvSpPr>
          <p:cNvPr id="173" name="Shape 173"/>
          <p:cNvSpPr>
            <a:spLocks noGrp="1"/>
          </p:cNvSpPr>
          <p:nvPr>
            <p:ph type="sldNum" sz="quarter" idx="2"/>
          </p:nvPr>
        </p:nvSpPr>
        <p:spPr>
          <a:xfrm>
            <a:off x="12268199" y="9194800"/>
            <a:ext cx="312015" cy="299822"/>
          </a:xfrm>
          <a:prstGeom prst="rect">
            <a:avLst/>
          </a:prstGeom>
        </p:spPr>
        <p:txBody>
          <a:bodyPr/>
          <a:lstStyle>
            <a:lvl1pPr algn="r">
              <a:defRPr sz="14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Shape 2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80" name="Shape 180"/>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81" name="Shape 181"/>
          <p:cNvSpPr>
            <a:spLocks noGrp="1"/>
          </p:cNvSpPr>
          <p:nvPr>
            <p:ph type="title"/>
          </p:nvPr>
        </p:nvSpPr>
        <p:spPr>
          <a:xfrm>
            <a:off x="571500" y="0"/>
            <a:ext cx="11861800" cy="1727200"/>
          </a:xfrm>
          <a:prstGeom prst="rect">
            <a:avLst/>
          </a:prstGeom>
        </p:spPr>
        <p:txBody>
          <a:bodyPr anchor="b">
            <a:noAutofit/>
          </a:bodyPr>
          <a:lstStyle>
            <a:lvl1pPr defTabSz="914400">
              <a:defRPr sz="4200" cap="none" spc="0">
                <a:solidFill>
                  <a:srgbClr val="000000"/>
                </a:solidFill>
                <a:uFill>
                  <a:solidFill>
                    <a:srgbClr val="000000"/>
                  </a:solidFill>
                </a:uFill>
                <a:latin typeface="Helvetica Neue Light"/>
                <a:ea typeface="Helvetica Neue Light"/>
                <a:cs typeface="Helvetica Neue Light"/>
                <a:sym typeface="Helvetica Neue Light"/>
              </a:defRPr>
            </a:lvl1pPr>
          </a:lstStyle>
          <a:p>
            <a:r>
              <a:t>Title Text</a:t>
            </a:r>
          </a:p>
        </p:txBody>
      </p:sp>
      <p:sp>
        <p:nvSpPr>
          <p:cNvPr id="182" name="Shape 182"/>
          <p:cNvSpPr>
            <a:spLocks noGrp="1"/>
          </p:cNvSpPr>
          <p:nvPr>
            <p:ph type="body" idx="1"/>
          </p:nvPr>
        </p:nvSpPr>
        <p:spPr>
          <a:xfrm>
            <a:off x="571500" y="2324100"/>
            <a:ext cx="11861800" cy="7429500"/>
          </a:xfrm>
          <a:prstGeom prst="rect">
            <a:avLst/>
          </a:prstGeom>
        </p:spPr>
        <p:txBody>
          <a:bodyPr anchor="t">
            <a:noAutofit/>
          </a:bodyPr>
          <a:lstStyle>
            <a:lvl1pPr marL="266700" indent="-266700" defTabSz="914400">
              <a:spcBef>
                <a:spcPts val="4800"/>
              </a:spcBef>
              <a:buClr>
                <a:srgbClr val="737373"/>
              </a:buClr>
              <a:buSzPct val="100000"/>
              <a:buFont typeface="Helvetica Neue"/>
              <a:defRPr sz="2600">
                <a:solidFill>
                  <a:srgbClr val="737373"/>
                </a:solidFill>
                <a:uFill>
                  <a:solidFill>
                    <a:srgbClr val="737373"/>
                  </a:solidFill>
                </a:uFill>
                <a:latin typeface="Helvetica Neue"/>
                <a:ea typeface="Helvetica Neue"/>
                <a:cs typeface="Helvetica Neue"/>
                <a:sym typeface="Helvetica Neue"/>
              </a:defRPr>
            </a:lvl1pPr>
            <a:lvl2pPr marL="660400" indent="-266700" defTabSz="914400">
              <a:spcBef>
                <a:spcPts val="4800"/>
              </a:spcBef>
              <a:buClr>
                <a:srgbClr val="737373"/>
              </a:buClr>
              <a:buSzPct val="100000"/>
              <a:buFont typeface="Helvetica Neue"/>
              <a:defRPr sz="2600">
                <a:solidFill>
                  <a:srgbClr val="737373"/>
                </a:solidFill>
                <a:uFill>
                  <a:solidFill>
                    <a:srgbClr val="737373"/>
                  </a:solidFill>
                </a:uFill>
                <a:latin typeface="Helvetica Neue"/>
                <a:ea typeface="Helvetica Neue"/>
                <a:cs typeface="Helvetica Neue"/>
                <a:sym typeface="Helvetica Neue"/>
              </a:defRPr>
            </a:lvl2pPr>
            <a:lvl3pPr marL="1104900" indent="-266700" defTabSz="914400">
              <a:spcBef>
                <a:spcPts val="4800"/>
              </a:spcBef>
              <a:buClr>
                <a:srgbClr val="737373"/>
              </a:buClr>
              <a:buSzPct val="100000"/>
              <a:buFont typeface="Helvetica Neue"/>
              <a:defRPr sz="2600">
                <a:solidFill>
                  <a:srgbClr val="737373"/>
                </a:solidFill>
                <a:uFill>
                  <a:solidFill>
                    <a:srgbClr val="737373"/>
                  </a:solidFill>
                </a:uFill>
                <a:latin typeface="Helvetica Neue"/>
                <a:ea typeface="Helvetica Neue"/>
                <a:cs typeface="Helvetica Neue"/>
                <a:sym typeface="Helvetica Neue"/>
              </a:defRPr>
            </a:lvl3pPr>
            <a:lvl4pPr marL="1549400" indent="-266700" defTabSz="914400">
              <a:spcBef>
                <a:spcPts val="4800"/>
              </a:spcBef>
              <a:buClr>
                <a:srgbClr val="737373"/>
              </a:buClr>
              <a:buSzPct val="100000"/>
              <a:buFont typeface="Helvetica Neue"/>
              <a:defRPr sz="2600">
                <a:solidFill>
                  <a:srgbClr val="737373"/>
                </a:solidFill>
                <a:uFill>
                  <a:solidFill>
                    <a:srgbClr val="737373"/>
                  </a:solidFill>
                </a:uFill>
                <a:latin typeface="Helvetica Neue"/>
                <a:ea typeface="Helvetica Neue"/>
                <a:cs typeface="Helvetica Neue"/>
                <a:sym typeface="Helvetica Neue"/>
              </a:defRPr>
            </a:lvl4pPr>
            <a:lvl5pPr marL="1993900" indent="-266700" defTabSz="914400">
              <a:spcBef>
                <a:spcPts val="4800"/>
              </a:spcBef>
              <a:buClr>
                <a:srgbClr val="737373"/>
              </a:buClr>
              <a:buSzPct val="100000"/>
              <a:buFont typeface="Helvetica Neue"/>
              <a:defRPr sz="2600">
                <a:solidFill>
                  <a:srgbClr val="737373"/>
                </a:solidFill>
                <a:uFill>
                  <a:solidFill>
                    <a:srgbClr val="737373"/>
                  </a:solidFill>
                </a:u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3" name="Shape 183"/>
          <p:cNvSpPr>
            <a:spLocks noGrp="1"/>
          </p:cNvSpPr>
          <p:nvPr>
            <p:ph type="sldNum" sz="quarter" idx="2"/>
          </p:nvPr>
        </p:nvSpPr>
        <p:spPr>
          <a:xfrm>
            <a:off x="6148679" y="9283700"/>
            <a:ext cx="707442" cy="733828"/>
          </a:xfrm>
          <a:prstGeom prst="rect">
            <a:avLst/>
          </a:prstGeom>
        </p:spPr>
        <p:txBody>
          <a:bodyPr/>
          <a:lstStyle>
            <a:lvl1pPr>
              <a:defRPr sz="4200">
                <a:solidFill>
                  <a:srgbClr val="000000"/>
                </a:solidFill>
                <a:uFill>
                  <a:solidFill>
                    <a:srgbClr val="000000"/>
                  </a:solidFill>
                </a:u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90" name="Shape 190"/>
          <p:cNvSpPr/>
          <p:nvPr/>
        </p:nvSpPr>
        <p:spPr>
          <a:xfrm>
            <a:off x="647982" y="1684302"/>
            <a:ext cx="11708836" cy="1"/>
          </a:xfrm>
          <a:prstGeom prst="line">
            <a:avLst/>
          </a:prstGeom>
          <a:ln w="12700">
            <a:solidFill>
              <a:srgbClr val="9A9A9A"/>
            </a:solidFill>
          </a:ln>
        </p:spPr>
        <p:txBody>
          <a:bodyPr lIns="72248" tIns="72248" rIns="72248" bIns="72248" anchor="ctr"/>
          <a:lstStyle/>
          <a:p>
            <a:pPr algn="l" defTabSz="457200">
              <a:defRPr sz="2200">
                <a:solidFill>
                  <a:srgbClr val="000000"/>
                </a:solidFill>
                <a:latin typeface="Helvetica"/>
                <a:ea typeface="Helvetica"/>
                <a:cs typeface="Helvetica"/>
                <a:sym typeface="Helvetica"/>
              </a:defRPr>
            </a:pPr>
            <a:endParaRPr/>
          </a:p>
        </p:txBody>
      </p:sp>
      <p:sp>
        <p:nvSpPr>
          <p:cNvPr id="191" name="Shape 191"/>
          <p:cNvSpPr>
            <a:spLocks noGrp="1"/>
          </p:cNvSpPr>
          <p:nvPr>
            <p:ph type="title"/>
          </p:nvPr>
        </p:nvSpPr>
        <p:spPr>
          <a:xfrm>
            <a:off x="571218" y="1219199"/>
            <a:ext cx="11862366" cy="1295966"/>
          </a:xfrm>
          <a:prstGeom prst="rect">
            <a:avLst/>
          </a:prstGeom>
        </p:spPr>
        <p:txBody>
          <a:bodyPr lIns="0" tIns="0" rIns="0" bIns="0" anchor="b">
            <a:noAutofit/>
          </a:bodyPr>
          <a:lstStyle>
            <a:lvl1pPr algn="ctr" defTabSz="914400">
              <a:defRPr sz="9800" cap="none" spc="0">
                <a:latin typeface="Gill Sans"/>
                <a:ea typeface="Gill Sans"/>
                <a:cs typeface="Gill Sans"/>
                <a:sym typeface="Gill Sans"/>
              </a:defRPr>
            </a:lvl1pPr>
          </a:lstStyle>
          <a:p>
            <a:r>
              <a:t>Title Text</a:t>
            </a:r>
          </a:p>
        </p:txBody>
      </p:sp>
      <p:sp>
        <p:nvSpPr>
          <p:cNvPr id="192" name="Shape 192"/>
          <p:cNvSpPr>
            <a:spLocks noGrp="1"/>
          </p:cNvSpPr>
          <p:nvPr>
            <p:ph type="body" idx="1"/>
          </p:nvPr>
        </p:nvSpPr>
        <p:spPr>
          <a:xfrm>
            <a:off x="650874" y="2072878"/>
            <a:ext cx="11703051" cy="5607844"/>
          </a:xfrm>
          <a:prstGeom prst="rect">
            <a:avLst/>
          </a:prstGeom>
        </p:spPr>
        <p:txBody>
          <a:bodyPr lIns="40814" tIns="40814" rIns="40814" bIns="40814" anchor="t">
            <a:noAutofit/>
          </a:bodyPr>
          <a:lstStyle>
            <a:lvl1pPr marL="214313" indent="-214313" defTabSz="365125">
              <a:spcBef>
                <a:spcPts val="0"/>
              </a:spcBef>
              <a:buClrTx/>
              <a:buSzTx/>
              <a:buNone/>
              <a:defRPr sz="2800">
                <a:solidFill>
                  <a:srgbClr val="747474"/>
                </a:solidFill>
                <a:latin typeface="Helvetica Neue"/>
                <a:ea typeface="Helvetica Neue"/>
                <a:cs typeface="Helvetica Neue"/>
                <a:sym typeface="Helvetica Neue"/>
              </a:defRPr>
            </a:lvl1pPr>
            <a:lvl2pPr marL="214313" indent="73024" defTabSz="365125">
              <a:spcBef>
                <a:spcPts val="0"/>
              </a:spcBef>
              <a:buClrTx/>
              <a:buSzTx/>
              <a:buNone/>
              <a:defRPr sz="2800">
                <a:solidFill>
                  <a:srgbClr val="747474"/>
                </a:solidFill>
                <a:latin typeface="Helvetica Neue"/>
                <a:ea typeface="Helvetica Neue"/>
                <a:cs typeface="Helvetica Neue"/>
                <a:sym typeface="Helvetica Neue"/>
              </a:defRPr>
            </a:lvl2pPr>
            <a:lvl3pPr marL="214313" indent="358774" defTabSz="365125">
              <a:spcBef>
                <a:spcPts val="0"/>
              </a:spcBef>
              <a:buClrTx/>
              <a:buSzTx/>
              <a:buNone/>
              <a:defRPr sz="2800">
                <a:solidFill>
                  <a:srgbClr val="747474"/>
                </a:solidFill>
                <a:latin typeface="Helvetica Neue"/>
                <a:ea typeface="Helvetica Neue"/>
                <a:cs typeface="Helvetica Neue"/>
                <a:sym typeface="Helvetica Neue"/>
              </a:defRPr>
            </a:lvl3pPr>
            <a:lvl4pPr marL="214313" indent="646112" defTabSz="365125">
              <a:spcBef>
                <a:spcPts val="0"/>
              </a:spcBef>
              <a:buClrTx/>
              <a:buSzTx/>
              <a:buNone/>
              <a:defRPr sz="2800">
                <a:solidFill>
                  <a:srgbClr val="747474"/>
                </a:solidFill>
                <a:latin typeface="Helvetica Neue"/>
                <a:ea typeface="Helvetica Neue"/>
                <a:cs typeface="Helvetica Neue"/>
                <a:sym typeface="Helvetica Neue"/>
              </a:defRPr>
            </a:lvl4pPr>
            <a:lvl5pPr marL="214313" indent="933450" defTabSz="365125">
              <a:spcBef>
                <a:spcPts val="0"/>
              </a:spcBef>
              <a:buClrTx/>
              <a:buSzTx/>
              <a:buNone/>
              <a:defRPr sz="28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93" name="Shape 193"/>
          <p:cNvSpPr>
            <a:spLocks noGrp="1"/>
          </p:cNvSpPr>
          <p:nvPr>
            <p:ph type="sldNum" sz="quarter" idx="2"/>
          </p:nvPr>
        </p:nvSpPr>
        <p:spPr>
          <a:xfrm>
            <a:off x="9320107" y="7769183"/>
            <a:ext cx="3034454" cy="460249"/>
          </a:xfrm>
          <a:prstGeom prst="rect">
            <a:avLst/>
          </a:prstGeom>
        </p:spPr>
        <p:txBody>
          <a:bodyPr wrap="square" lIns="65023" tIns="65023" rIns="65023" bIns="65023" anchor="ctr"/>
          <a:lstStyle>
            <a:lvl1pPr algn="r" defTabSz="285750">
              <a:defRPr sz="2200">
                <a:solidFill>
                  <a:srgbClr val="000000"/>
                </a:solidFill>
                <a:latin typeface="Helvetica"/>
                <a:ea typeface="Helvetica"/>
                <a:cs typeface="Helvetica"/>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00" name="Shape 200"/>
          <p:cNvSpPr>
            <a:spLocks noGrp="1"/>
          </p:cNvSpPr>
          <p:nvPr>
            <p:ph type="body" idx="1"/>
          </p:nvPr>
        </p:nvSpPr>
        <p:spPr>
          <a:xfrm>
            <a:off x="1270000" y="1270000"/>
            <a:ext cx="10477500" cy="7226300"/>
          </a:xfrm>
          <a:prstGeom prst="rect">
            <a:avLst/>
          </a:prstGeom>
        </p:spPr>
        <p:txBody>
          <a:bodyPr lIns="38100" tIns="38100" rIns="38100" bIns="38100">
            <a:noAutofit/>
          </a:bodyPr>
          <a:lstStyle>
            <a:lvl1pPr marL="698500" indent="-444500">
              <a:spcBef>
                <a:spcPts val="4700"/>
              </a:spcBef>
              <a:buClrTx/>
              <a:buSzPct val="171000"/>
              <a:defRPr sz="3800">
                <a:latin typeface="Gill Sans"/>
                <a:ea typeface="Gill Sans"/>
                <a:cs typeface="Gill Sans"/>
                <a:sym typeface="Gill Sans"/>
              </a:defRPr>
            </a:lvl1pPr>
            <a:lvl2pPr marL="1041400" indent="-444500">
              <a:spcBef>
                <a:spcPts val="4700"/>
              </a:spcBef>
              <a:buClrTx/>
              <a:buSzPct val="171000"/>
              <a:defRPr sz="3800">
                <a:latin typeface="Gill Sans"/>
                <a:ea typeface="Gill Sans"/>
                <a:cs typeface="Gill Sans"/>
                <a:sym typeface="Gill Sans"/>
              </a:defRPr>
            </a:lvl2pPr>
            <a:lvl3pPr marL="1384300" indent="-444500">
              <a:spcBef>
                <a:spcPts val="4700"/>
              </a:spcBef>
              <a:buClrTx/>
              <a:buSzPct val="171000"/>
              <a:defRPr sz="3800">
                <a:latin typeface="Gill Sans"/>
                <a:ea typeface="Gill Sans"/>
                <a:cs typeface="Gill Sans"/>
                <a:sym typeface="Gill Sans"/>
              </a:defRPr>
            </a:lvl3pPr>
            <a:lvl4pPr marL="1739900" indent="-444500">
              <a:spcBef>
                <a:spcPts val="4700"/>
              </a:spcBef>
              <a:buClrTx/>
              <a:buSzPct val="171000"/>
              <a:defRPr sz="3800">
                <a:latin typeface="Gill Sans"/>
                <a:ea typeface="Gill Sans"/>
                <a:cs typeface="Gill Sans"/>
                <a:sym typeface="Gill Sans"/>
              </a:defRPr>
            </a:lvl4pPr>
            <a:lvl5pPr marL="2082800" indent="-444500">
              <a:spcBef>
                <a:spcPts val="4700"/>
              </a:spcBef>
              <a:buClrTx/>
              <a:buSzPct val="171000"/>
              <a:defRPr sz="3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01" name="Shape 201"/>
          <p:cNvSpPr>
            <a:spLocks noGrp="1"/>
          </p:cNvSpPr>
          <p:nvPr>
            <p:ph type="sldNum" sz="quarter" idx="2"/>
          </p:nvPr>
        </p:nvSpPr>
        <p:spPr>
          <a:xfrm>
            <a:off x="6350000" y="9321800"/>
            <a:ext cx="292100" cy="317500"/>
          </a:xfrm>
          <a:prstGeom prst="rect">
            <a:avLst/>
          </a:prstGeom>
        </p:spPr>
        <p:txBody>
          <a:bodyPr lIns="38100" tIns="38100" rIns="38100" bIns="38100"/>
          <a:lstStyle>
            <a:lvl1pPr>
              <a:defRPr sz="16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208" name="Shape 208"/>
          <p:cNvSpPr>
            <a:spLocks noGrp="1"/>
          </p:cNvSpPr>
          <p:nvPr>
            <p:ph type="sldNum" sz="quarter" idx="2"/>
          </p:nvPr>
        </p:nvSpPr>
        <p:spPr>
          <a:xfrm>
            <a:off x="12268199" y="9194800"/>
            <a:ext cx="312015" cy="299822"/>
          </a:xfrm>
          <a:prstGeom prst="rect">
            <a:avLst/>
          </a:prstGeom>
        </p:spPr>
        <p:txBody>
          <a:bodyPr/>
          <a:lstStyle>
            <a:lvl1pPr algn="r">
              <a:defRPr sz="14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Shape 215"/>
          <p:cNvSpPr>
            <a:spLocks noGrp="1"/>
          </p:cNvSpPr>
          <p:nvPr>
            <p:ph type="body" idx="1"/>
          </p:nvPr>
        </p:nvSpPr>
        <p:spPr>
          <a:xfrm>
            <a:off x="1264355" y="1264355"/>
            <a:ext cx="10476090" cy="7224890"/>
          </a:xfrm>
          <a:prstGeom prst="rect">
            <a:avLst/>
          </a:prstGeom>
        </p:spPr>
        <p:txBody>
          <a:bodyPr lIns="54186" tIns="54186" rIns="54186" bIns="54186">
            <a:noAutofit/>
          </a:bodyPr>
          <a:lstStyle>
            <a:lvl1pPr marL="857250" indent="-603250" defTabSz="406400">
              <a:spcBef>
                <a:spcPts val="3300"/>
              </a:spcBef>
              <a:buClrTx/>
              <a:buSzPct val="171000"/>
              <a:defRPr sz="3800">
                <a:latin typeface="Gill Sans"/>
                <a:ea typeface="Gill Sans"/>
                <a:cs typeface="Gill Sans"/>
                <a:sym typeface="Gill Sans"/>
              </a:defRPr>
            </a:lvl1pPr>
            <a:lvl2pPr marL="1200150" indent="-603250" defTabSz="406400">
              <a:spcBef>
                <a:spcPts val="3300"/>
              </a:spcBef>
              <a:buClrTx/>
              <a:buSzPct val="171000"/>
              <a:defRPr sz="3800">
                <a:latin typeface="Gill Sans"/>
                <a:ea typeface="Gill Sans"/>
                <a:cs typeface="Gill Sans"/>
                <a:sym typeface="Gill Sans"/>
              </a:defRPr>
            </a:lvl2pPr>
            <a:lvl3pPr marL="1543050" indent="-603250" defTabSz="406400">
              <a:spcBef>
                <a:spcPts val="3300"/>
              </a:spcBef>
              <a:buClrTx/>
              <a:buSzPct val="171000"/>
              <a:defRPr sz="3800">
                <a:latin typeface="Gill Sans"/>
                <a:ea typeface="Gill Sans"/>
                <a:cs typeface="Gill Sans"/>
                <a:sym typeface="Gill Sans"/>
              </a:defRPr>
            </a:lvl3pPr>
            <a:lvl4pPr marL="1898650" indent="-603250" defTabSz="406400">
              <a:spcBef>
                <a:spcPts val="3300"/>
              </a:spcBef>
              <a:buClrTx/>
              <a:buSzPct val="171000"/>
              <a:defRPr sz="3800">
                <a:latin typeface="Gill Sans"/>
                <a:ea typeface="Gill Sans"/>
                <a:cs typeface="Gill Sans"/>
                <a:sym typeface="Gill Sans"/>
              </a:defRPr>
            </a:lvl4pPr>
            <a:lvl5pPr marL="2241550" indent="-603250" defTabSz="406400">
              <a:spcBef>
                <a:spcPts val="3300"/>
              </a:spcBef>
              <a:buClrTx/>
              <a:buSzPct val="171000"/>
              <a:defRPr sz="3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16" name="Shape 216"/>
          <p:cNvSpPr>
            <a:spLocks noGrp="1"/>
          </p:cNvSpPr>
          <p:nvPr>
            <p:ph type="sldNum" sz="quarter" idx="2"/>
          </p:nvPr>
        </p:nvSpPr>
        <p:spPr>
          <a:xfrm>
            <a:off x="6331232" y="9283982"/>
            <a:ext cx="324274" cy="349674"/>
          </a:xfrm>
          <a:prstGeom prst="rect">
            <a:avLst/>
          </a:prstGeom>
        </p:spPr>
        <p:txBody>
          <a:bodyPr lIns="54186" tIns="54186" rIns="54186" bIns="54186"/>
          <a:lstStyle>
            <a:lvl1pPr defTabSz="406400">
              <a:defRPr sz="16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3" name="Shape 223"/>
          <p:cNvSpPr>
            <a:spLocks noGrp="1"/>
          </p:cNvSpPr>
          <p:nvPr>
            <p:ph type="body" idx="1"/>
          </p:nvPr>
        </p:nvSpPr>
        <p:spPr>
          <a:xfrm>
            <a:off x="1264355" y="1264355"/>
            <a:ext cx="10476090" cy="7224890"/>
          </a:xfrm>
          <a:prstGeom prst="rect">
            <a:avLst/>
          </a:prstGeom>
        </p:spPr>
        <p:txBody>
          <a:bodyPr lIns="54186" tIns="54186" rIns="54186" bIns="54186">
            <a:noAutofit/>
          </a:bodyPr>
          <a:lstStyle>
            <a:lvl1pPr marL="857250" indent="-603250" defTabSz="406400">
              <a:spcBef>
                <a:spcPts val="3300"/>
              </a:spcBef>
              <a:buClrTx/>
              <a:buSzPct val="171000"/>
              <a:defRPr sz="3800">
                <a:latin typeface="Gill Sans"/>
                <a:ea typeface="Gill Sans"/>
                <a:cs typeface="Gill Sans"/>
                <a:sym typeface="Gill Sans"/>
              </a:defRPr>
            </a:lvl1pPr>
            <a:lvl2pPr marL="1200150" indent="-603250" defTabSz="406400">
              <a:spcBef>
                <a:spcPts val="3300"/>
              </a:spcBef>
              <a:buClrTx/>
              <a:buSzPct val="171000"/>
              <a:defRPr sz="3800">
                <a:latin typeface="Gill Sans"/>
                <a:ea typeface="Gill Sans"/>
                <a:cs typeface="Gill Sans"/>
                <a:sym typeface="Gill Sans"/>
              </a:defRPr>
            </a:lvl2pPr>
            <a:lvl3pPr marL="1543050" indent="-603250" defTabSz="406400">
              <a:spcBef>
                <a:spcPts val="3300"/>
              </a:spcBef>
              <a:buClrTx/>
              <a:buSzPct val="171000"/>
              <a:defRPr sz="3800">
                <a:latin typeface="Gill Sans"/>
                <a:ea typeface="Gill Sans"/>
                <a:cs typeface="Gill Sans"/>
                <a:sym typeface="Gill Sans"/>
              </a:defRPr>
            </a:lvl3pPr>
            <a:lvl4pPr marL="1898650" indent="-603250" defTabSz="406400">
              <a:spcBef>
                <a:spcPts val="3300"/>
              </a:spcBef>
              <a:buClrTx/>
              <a:buSzPct val="171000"/>
              <a:defRPr sz="3800">
                <a:latin typeface="Gill Sans"/>
                <a:ea typeface="Gill Sans"/>
                <a:cs typeface="Gill Sans"/>
                <a:sym typeface="Gill Sans"/>
              </a:defRPr>
            </a:lvl4pPr>
            <a:lvl5pPr marL="2241550" indent="-603250" defTabSz="406400">
              <a:spcBef>
                <a:spcPts val="3300"/>
              </a:spcBef>
              <a:buClrTx/>
              <a:buSzPct val="171000"/>
              <a:defRPr sz="3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4" name="Shape 224"/>
          <p:cNvSpPr>
            <a:spLocks noGrp="1"/>
          </p:cNvSpPr>
          <p:nvPr>
            <p:ph type="sldNum" sz="quarter" idx="2"/>
          </p:nvPr>
        </p:nvSpPr>
        <p:spPr>
          <a:xfrm>
            <a:off x="6331232" y="9283982"/>
            <a:ext cx="324274" cy="349674"/>
          </a:xfrm>
          <a:prstGeom prst="rect">
            <a:avLst/>
          </a:prstGeom>
        </p:spPr>
        <p:txBody>
          <a:bodyPr lIns="54186" tIns="54186" rIns="54186" bIns="54186"/>
          <a:lstStyle>
            <a:lvl1pPr defTabSz="406400">
              <a:defRPr sz="16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pic>
        <p:nvPicPr>
          <p:cNvPr id="231" name="image1.jpeg" descr="Aquila_Herschel_background"/>
          <p:cNvPicPr>
            <a:picLocks noChangeAspect="1"/>
          </p:cNvPicPr>
          <p:nvPr/>
        </p:nvPicPr>
        <p:blipFill>
          <a:blip r:embed="rId2">
            <a:extLst/>
          </a:blip>
          <a:stretch>
            <a:fillRect/>
          </a:stretch>
        </p:blipFill>
        <p:spPr>
          <a:xfrm>
            <a:off x="-433494" y="-250616"/>
            <a:ext cx="13871788" cy="10254831"/>
          </a:xfrm>
          <a:prstGeom prst="rect">
            <a:avLst/>
          </a:prstGeom>
          <a:ln w="12700">
            <a:miter lim="400000"/>
          </a:ln>
        </p:spPr>
      </p:pic>
      <p:sp>
        <p:nvSpPr>
          <p:cNvPr id="232" name="Shape 232"/>
          <p:cNvSpPr/>
          <p:nvPr/>
        </p:nvSpPr>
        <p:spPr>
          <a:xfrm>
            <a:off x="650238" y="325119"/>
            <a:ext cx="11704324" cy="1733975"/>
          </a:xfrm>
          <a:prstGeom prst="roundRect">
            <a:avLst>
              <a:gd name="adj" fmla="val 11719"/>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33" name="Shape 233"/>
          <p:cNvSpPr/>
          <p:nvPr/>
        </p:nvSpPr>
        <p:spPr>
          <a:xfrm>
            <a:off x="650238" y="2167465"/>
            <a:ext cx="11704324" cy="7044269"/>
          </a:xfrm>
          <a:prstGeom prst="roundRect">
            <a:avLst>
              <a:gd name="adj" fmla="val 7448"/>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34" name="Shape 234"/>
          <p:cNvSpPr>
            <a:spLocks noGrp="1"/>
          </p:cNvSpPr>
          <p:nvPr>
            <p:ph type="title"/>
          </p:nvPr>
        </p:nvSpPr>
        <p:spPr>
          <a:xfrm>
            <a:off x="650238" y="130951"/>
            <a:ext cx="11704324" cy="2144890"/>
          </a:xfrm>
          <a:prstGeom prst="rect">
            <a:avLst/>
          </a:prstGeom>
        </p:spPr>
        <p:txBody>
          <a:bodyPr lIns="65022" tIns="65022" rIns="65022" bIns="65022" anchor="ctr">
            <a:noAutofit/>
          </a:bodyPr>
          <a:lstStyle>
            <a:lvl1pPr algn="ctr" defTabSz="914400">
              <a:defRPr sz="6200" cap="none" spc="0">
                <a:solidFill>
                  <a:srgbClr val="BBE0E3"/>
                </a:solidFill>
                <a:latin typeface="Tahoma"/>
                <a:ea typeface="Tahoma"/>
                <a:cs typeface="Tahoma"/>
                <a:sym typeface="Tahoma"/>
              </a:defRPr>
            </a:lvl1pPr>
          </a:lstStyle>
          <a:p>
            <a:r>
              <a:t>Title Text</a:t>
            </a:r>
          </a:p>
        </p:txBody>
      </p:sp>
      <p:sp>
        <p:nvSpPr>
          <p:cNvPr id="235" name="Shape 235"/>
          <p:cNvSpPr>
            <a:spLocks noGrp="1"/>
          </p:cNvSpPr>
          <p:nvPr>
            <p:ph type="body" idx="1"/>
          </p:nvPr>
        </p:nvSpPr>
        <p:spPr>
          <a:xfrm>
            <a:off x="650238" y="2275838"/>
            <a:ext cx="11704324" cy="7477762"/>
          </a:xfrm>
          <a:prstGeom prst="rect">
            <a:avLst/>
          </a:prstGeom>
        </p:spPr>
        <p:txBody>
          <a:bodyPr lIns="65022" tIns="65022" rIns="65022" bIns="65022" anchor="t">
            <a:noAutofit/>
          </a:bodyPr>
          <a:lstStyle>
            <a:lvl1pPr marL="471487" indent="-471487" defTabSz="914400">
              <a:lnSpc>
                <a:spcPct val="150000"/>
              </a:lnSpc>
              <a:spcBef>
                <a:spcPts val="700"/>
              </a:spcBef>
              <a:buClrTx/>
              <a:buSzPct val="100000"/>
              <a:defRPr sz="4400">
                <a:solidFill>
                  <a:srgbClr val="BBE0E3"/>
                </a:solidFill>
                <a:latin typeface="Tahoma"/>
                <a:ea typeface="Tahoma"/>
                <a:cs typeface="Tahoma"/>
                <a:sym typeface="Tahoma"/>
              </a:defRPr>
            </a:lvl1pPr>
            <a:lvl2pPr marL="906234" indent="-449034" defTabSz="914400">
              <a:lnSpc>
                <a:spcPct val="150000"/>
              </a:lnSpc>
              <a:spcBef>
                <a:spcPts val="700"/>
              </a:spcBef>
              <a:buClrTx/>
              <a:buSzPct val="100000"/>
              <a:buChar char="–"/>
              <a:defRPr sz="4400">
                <a:solidFill>
                  <a:srgbClr val="BBE0E3"/>
                </a:solidFill>
                <a:latin typeface="Tahoma"/>
                <a:ea typeface="Tahoma"/>
                <a:cs typeface="Tahoma"/>
                <a:sym typeface="Tahoma"/>
              </a:defRPr>
            </a:lvl2pPr>
            <a:lvl3pPr marL="1333500" indent="-419100" defTabSz="914400">
              <a:lnSpc>
                <a:spcPct val="150000"/>
              </a:lnSpc>
              <a:spcBef>
                <a:spcPts val="700"/>
              </a:spcBef>
              <a:buClrTx/>
              <a:buSzPct val="100000"/>
              <a:defRPr sz="4400">
                <a:solidFill>
                  <a:srgbClr val="BBE0E3"/>
                </a:solidFill>
                <a:latin typeface="Tahoma"/>
                <a:ea typeface="Tahoma"/>
                <a:cs typeface="Tahoma"/>
                <a:sym typeface="Tahoma"/>
              </a:defRPr>
            </a:lvl3pPr>
            <a:lvl4pPr marL="1874520" indent="-502919" defTabSz="914400">
              <a:lnSpc>
                <a:spcPct val="150000"/>
              </a:lnSpc>
              <a:spcBef>
                <a:spcPts val="700"/>
              </a:spcBef>
              <a:buClrTx/>
              <a:buSzPct val="100000"/>
              <a:buChar char="–"/>
              <a:defRPr sz="4400">
                <a:solidFill>
                  <a:srgbClr val="BBE0E3"/>
                </a:solidFill>
                <a:latin typeface="Tahoma"/>
                <a:ea typeface="Tahoma"/>
                <a:cs typeface="Tahoma"/>
                <a:sym typeface="Tahoma"/>
              </a:defRPr>
            </a:lvl4pPr>
            <a:lvl5pPr marL="2331720" indent="-502920" defTabSz="914400">
              <a:lnSpc>
                <a:spcPct val="150000"/>
              </a:lnSpc>
              <a:spcBef>
                <a:spcPts val="700"/>
              </a:spcBef>
              <a:buClrTx/>
              <a:buSzPct val="100000"/>
              <a:buChar char="»"/>
              <a:defRPr sz="4400">
                <a:solidFill>
                  <a:srgbClr val="BBE0E3"/>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a:spLocks noGrp="1"/>
          </p:cNvSpPr>
          <p:nvPr>
            <p:ph type="sldNum" sz="quarter" idx="2"/>
          </p:nvPr>
        </p:nvSpPr>
        <p:spPr>
          <a:xfrm>
            <a:off x="9320107" y="8882098"/>
            <a:ext cx="3034455" cy="389268"/>
          </a:xfrm>
          <a:prstGeom prst="rect">
            <a:avLst/>
          </a:prstGeom>
        </p:spPr>
        <p:txBody>
          <a:bodyPr wrap="square" lIns="65022" tIns="65022" rIns="65022" bIns="65022"/>
          <a:lstStyle>
            <a:lvl1pPr algn="r" defTabSz="91440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pic>
        <p:nvPicPr>
          <p:cNvPr id="243" name="image1.jpeg" descr="Aquila_Herschel_background"/>
          <p:cNvPicPr>
            <a:picLocks noChangeAspect="1"/>
          </p:cNvPicPr>
          <p:nvPr/>
        </p:nvPicPr>
        <p:blipFill>
          <a:blip r:embed="rId2">
            <a:extLst/>
          </a:blip>
          <a:stretch>
            <a:fillRect/>
          </a:stretch>
        </p:blipFill>
        <p:spPr>
          <a:xfrm>
            <a:off x="-433494" y="-250616"/>
            <a:ext cx="13871788" cy="10254831"/>
          </a:xfrm>
          <a:prstGeom prst="rect">
            <a:avLst/>
          </a:prstGeom>
          <a:ln w="12700">
            <a:miter lim="400000"/>
          </a:ln>
        </p:spPr>
      </p:pic>
      <p:sp>
        <p:nvSpPr>
          <p:cNvPr id="244" name="Shape 244"/>
          <p:cNvSpPr/>
          <p:nvPr/>
        </p:nvSpPr>
        <p:spPr>
          <a:xfrm>
            <a:off x="650238" y="325119"/>
            <a:ext cx="11704324" cy="1733975"/>
          </a:xfrm>
          <a:prstGeom prst="roundRect">
            <a:avLst>
              <a:gd name="adj" fmla="val 11719"/>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45" name="Shape 245"/>
          <p:cNvSpPr/>
          <p:nvPr/>
        </p:nvSpPr>
        <p:spPr>
          <a:xfrm>
            <a:off x="650238" y="2167465"/>
            <a:ext cx="11704324" cy="7044269"/>
          </a:xfrm>
          <a:prstGeom prst="roundRect">
            <a:avLst>
              <a:gd name="adj" fmla="val 7448"/>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46" name="Shape 246"/>
          <p:cNvSpPr>
            <a:spLocks noGrp="1"/>
          </p:cNvSpPr>
          <p:nvPr>
            <p:ph type="title"/>
          </p:nvPr>
        </p:nvSpPr>
        <p:spPr>
          <a:xfrm>
            <a:off x="650238" y="130951"/>
            <a:ext cx="11704324" cy="2144890"/>
          </a:xfrm>
          <a:prstGeom prst="rect">
            <a:avLst/>
          </a:prstGeom>
        </p:spPr>
        <p:txBody>
          <a:bodyPr lIns="65022" tIns="65022" rIns="65022" bIns="65022" anchor="ctr">
            <a:noAutofit/>
          </a:bodyPr>
          <a:lstStyle>
            <a:lvl1pPr algn="ctr" defTabSz="914400">
              <a:defRPr sz="6200" cap="none" spc="0">
                <a:solidFill>
                  <a:srgbClr val="BBE0E3"/>
                </a:solidFill>
                <a:latin typeface="Tahoma"/>
                <a:ea typeface="Tahoma"/>
                <a:cs typeface="Tahoma"/>
                <a:sym typeface="Tahoma"/>
              </a:defRPr>
            </a:lvl1pPr>
          </a:lstStyle>
          <a:p>
            <a:r>
              <a:t>Title Text</a:t>
            </a:r>
          </a:p>
        </p:txBody>
      </p:sp>
      <p:sp>
        <p:nvSpPr>
          <p:cNvPr id="247" name="Shape 247"/>
          <p:cNvSpPr>
            <a:spLocks noGrp="1"/>
          </p:cNvSpPr>
          <p:nvPr>
            <p:ph type="body" idx="1"/>
          </p:nvPr>
        </p:nvSpPr>
        <p:spPr>
          <a:xfrm>
            <a:off x="650238" y="2275838"/>
            <a:ext cx="11704324" cy="7477762"/>
          </a:xfrm>
          <a:prstGeom prst="rect">
            <a:avLst/>
          </a:prstGeom>
        </p:spPr>
        <p:txBody>
          <a:bodyPr lIns="65022" tIns="65022" rIns="65022" bIns="65022" anchor="t">
            <a:noAutofit/>
          </a:bodyPr>
          <a:lstStyle>
            <a:lvl1pPr marL="471487" indent="-471487" defTabSz="914400">
              <a:lnSpc>
                <a:spcPct val="150000"/>
              </a:lnSpc>
              <a:spcBef>
                <a:spcPts val="700"/>
              </a:spcBef>
              <a:buClrTx/>
              <a:buSzPct val="100000"/>
              <a:defRPr sz="4400">
                <a:solidFill>
                  <a:srgbClr val="BBE0E3"/>
                </a:solidFill>
                <a:latin typeface="Tahoma"/>
                <a:ea typeface="Tahoma"/>
                <a:cs typeface="Tahoma"/>
                <a:sym typeface="Tahoma"/>
              </a:defRPr>
            </a:lvl1pPr>
            <a:lvl2pPr marL="906234" indent="-449034" defTabSz="914400">
              <a:lnSpc>
                <a:spcPct val="150000"/>
              </a:lnSpc>
              <a:spcBef>
                <a:spcPts val="700"/>
              </a:spcBef>
              <a:buClrTx/>
              <a:buSzPct val="100000"/>
              <a:buChar char="–"/>
              <a:defRPr sz="4400">
                <a:solidFill>
                  <a:srgbClr val="BBE0E3"/>
                </a:solidFill>
                <a:latin typeface="Tahoma"/>
                <a:ea typeface="Tahoma"/>
                <a:cs typeface="Tahoma"/>
                <a:sym typeface="Tahoma"/>
              </a:defRPr>
            </a:lvl2pPr>
            <a:lvl3pPr marL="1333500" indent="-419100" defTabSz="914400">
              <a:lnSpc>
                <a:spcPct val="150000"/>
              </a:lnSpc>
              <a:spcBef>
                <a:spcPts val="700"/>
              </a:spcBef>
              <a:buClrTx/>
              <a:buSzPct val="100000"/>
              <a:defRPr sz="4400">
                <a:solidFill>
                  <a:srgbClr val="BBE0E3"/>
                </a:solidFill>
                <a:latin typeface="Tahoma"/>
                <a:ea typeface="Tahoma"/>
                <a:cs typeface="Tahoma"/>
                <a:sym typeface="Tahoma"/>
              </a:defRPr>
            </a:lvl3pPr>
            <a:lvl4pPr marL="1874520" indent="-502919" defTabSz="914400">
              <a:lnSpc>
                <a:spcPct val="150000"/>
              </a:lnSpc>
              <a:spcBef>
                <a:spcPts val="700"/>
              </a:spcBef>
              <a:buClrTx/>
              <a:buSzPct val="100000"/>
              <a:buChar char="–"/>
              <a:defRPr sz="4400">
                <a:solidFill>
                  <a:srgbClr val="BBE0E3"/>
                </a:solidFill>
                <a:latin typeface="Tahoma"/>
                <a:ea typeface="Tahoma"/>
                <a:cs typeface="Tahoma"/>
                <a:sym typeface="Tahoma"/>
              </a:defRPr>
            </a:lvl4pPr>
            <a:lvl5pPr marL="2331720" indent="-502920" defTabSz="914400">
              <a:lnSpc>
                <a:spcPct val="150000"/>
              </a:lnSpc>
              <a:spcBef>
                <a:spcPts val="700"/>
              </a:spcBef>
              <a:buClrTx/>
              <a:buSzPct val="100000"/>
              <a:buChar char="»"/>
              <a:defRPr sz="4400">
                <a:solidFill>
                  <a:srgbClr val="BBE0E3"/>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48" name="Shape 248"/>
          <p:cNvSpPr>
            <a:spLocks noGrp="1"/>
          </p:cNvSpPr>
          <p:nvPr>
            <p:ph type="sldNum" sz="quarter" idx="2"/>
          </p:nvPr>
        </p:nvSpPr>
        <p:spPr>
          <a:xfrm>
            <a:off x="9320107" y="8882098"/>
            <a:ext cx="3034455" cy="389268"/>
          </a:xfrm>
          <a:prstGeom prst="rect">
            <a:avLst/>
          </a:prstGeom>
        </p:spPr>
        <p:txBody>
          <a:bodyPr wrap="square" lIns="65022" tIns="65022" rIns="65022" bIns="65022"/>
          <a:lstStyle>
            <a:lvl1pPr algn="r" defTabSz="91440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pic>
        <p:nvPicPr>
          <p:cNvPr id="255" name="image1.jpeg" descr="Aquila_Herschel_background"/>
          <p:cNvPicPr>
            <a:picLocks noChangeAspect="1"/>
          </p:cNvPicPr>
          <p:nvPr/>
        </p:nvPicPr>
        <p:blipFill>
          <a:blip r:embed="rId2">
            <a:extLst/>
          </a:blip>
          <a:stretch>
            <a:fillRect/>
          </a:stretch>
        </p:blipFill>
        <p:spPr>
          <a:xfrm>
            <a:off x="-433494" y="-250616"/>
            <a:ext cx="13871788" cy="10254831"/>
          </a:xfrm>
          <a:prstGeom prst="rect">
            <a:avLst/>
          </a:prstGeom>
          <a:ln w="12700">
            <a:miter lim="400000"/>
          </a:ln>
        </p:spPr>
      </p:pic>
      <p:sp>
        <p:nvSpPr>
          <p:cNvPr id="256" name="Shape 256"/>
          <p:cNvSpPr/>
          <p:nvPr/>
        </p:nvSpPr>
        <p:spPr>
          <a:xfrm>
            <a:off x="650238" y="325119"/>
            <a:ext cx="11704324" cy="1733975"/>
          </a:xfrm>
          <a:prstGeom prst="roundRect">
            <a:avLst>
              <a:gd name="adj" fmla="val 11719"/>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57" name="Shape 257"/>
          <p:cNvSpPr/>
          <p:nvPr/>
        </p:nvSpPr>
        <p:spPr>
          <a:xfrm>
            <a:off x="650238" y="2167465"/>
            <a:ext cx="11704324" cy="7044269"/>
          </a:xfrm>
          <a:prstGeom prst="roundRect">
            <a:avLst>
              <a:gd name="adj" fmla="val 7448"/>
            </a:avLst>
          </a:prstGeom>
          <a:solidFill>
            <a:srgbClr val="000000">
              <a:alpha val="72000"/>
            </a:srgbClr>
          </a:solidFill>
          <a:ln w="12700">
            <a:miter lim="400000"/>
          </a:ln>
        </p:spPr>
        <p:txBody>
          <a:bodyPr lIns="50800" tIns="50800" rIns="50800" bIns="50800" anchor="ctr"/>
          <a:lstStyle/>
          <a:p>
            <a:pPr algn="l" defTabSz="914400">
              <a:defRPr sz="2400" b="1">
                <a:solidFill>
                  <a:srgbClr val="000000"/>
                </a:solidFill>
                <a:latin typeface="Arial"/>
                <a:ea typeface="Arial"/>
                <a:cs typeface="Arial"/>
                <a:sym typeface="Arial"/>
              </a:defRPr>
            </a:pPr>
            <a:endParaRPr/>
          </a:p>
        </p:txBody>
      </p:sp>
      <p:sp>
        <p:nvSpPr>
          <p:cNvPr id="258" name="Shape 258"/>
          <p:cNvSpPr>
            <a:spLocks noGrp="1"/>
          </p:cNvSpPr>
          <p:nvPr>
            <p:ph type="title"/>
          </p:nvPr>
        </p:nvSpPr>
        <p:spPr>
          <a:xfrm>
            <a:off x="650238" y="130951"/>
            <a:ext cx="11704324" cy="2144890"/>
          </a:xfrm>
          <a:prstGeom prst="rect">
            <a:avLst/>
          </a:prstGeom>
        </p:spPr>
        <p:txBody>
          <a:bodyPr lIns="65022" tIns="65022" rIns="65022" bIns="65022" anchor="ctr">
            <a:noAutofit/>
          </a:bodyPr>
          <a:lstStyle>
            <a:lvl1pPr algn="ctr" defTabSz="914400">
              <a:defRPr sz="6200" cap="none" spc="0">
                <a:solidFill>
                  <a:srgbClr val="BBE0E3"/>
                </a:solidFill>
                <a:latin typeface="Tahoma"/>
                <a:ea typeface="Tahoma"/>
                <a:cs typeface="Tahoma"/>
                <a:sym typeface="Tahoma"/>
              </a:defRPr>
            </a:lvl1pPr>
          </a:lstStyle>
          <a:p>
            <a:r>
              <a:t>Title Text</a:t>
            </a:r>
          </a:p>
        </p:txBody>
      </p:sp>
      <p:sp>
        <p:nvSpPr>
          <p:cNvPr id="259" name="Shape 259"/>
          <p:cNvSpPr>
            <a:spLocks noGrp="1"/>
          </p:cNvSpPr>
          <p:nvPr>
            <p:ph type="body" idx="1"/>
          </p:nvPr>
        </p:nvSpPr>
        <p:spPr>
          <a:xfrm>
            <a:off x="650238" y="2275838"/>
            <a:ext cx="11704324" cy="7477762"/>
          </a:xfrm>
          <a:prstGeom prst="rect">
            <a:avLst/>
          </a:prstGeom>
        </p:spPr>
        <p:txBody>
          <a:bodyPr lIns="65022" tIns="65022" rIns="65022" bIns="65022" anchor="t">
            <a:noAutofit/>
          </a:bodyPr>
          <a:lstStyle>
            <a:lvl1pPr marL="471487" indent="-471487" defTabSz="914400">
              <a:lnSpc>
                <a:spcPct val="150000"/>
              </a:lnSpc>
              <a:spcBef>
                <a:spcPts val="700"/>
              </a:spcBef>
              <a:buClrTx/>
              <a:buSzPct val="100000"/>
              <a:defRPr sz="4400">
                <a:solidFill>
                  <a:srgbClr val="BBE0E3"/>
                </a:solidFill>
                <a:latin typeface="Tahoma"/>
                <a:ea typeface="Tahoma"/>
                <a:cs typeface="Tahoma"/>
                <a:sym typeface="Tahoma"/>
              </a:defRPr>
            </a:lvl1pPr>
            <a:lvl2pPr marL="906234" indent="-449034" defTabSz="914400">
              <a:lnSpc>
                <a:spcPct val="150000"/>
              </a:lnSpc>
              <a:spcBef>
                <a:spcPts val="700"/>
              </a:spcBef>
              <a:buClrTx/>
              <a:buSzPct val="100000"/>
              <a:buChar char="–"/>
              <a:defRPr sz="4400">
                <a:solidFill>
                  <a:srgbClr val="BBE0E3"/>
                </a:solidFill>
                <a:latin typeface="Tahoma"/>
                <a:ea typeface="Tahoma"/>
                <a:cs typeface="Tahoma"/>
                <a:sym typeface="Tahoma"/>
              </a:defRPr>
            </a:lvl2pPr>
            <a:lvl3pPr marL="1333500" indent="-419100" defTabSz="914400">
              <a:lnSpc>
                <a:spcPct val="150000"/>
              </a:lnSpc>
              <a:spcBef>
                <a:spcPts val="700"/>
              </a:spcBef>
              <a:buClrTx/>
              <a:buSzPct val="100000"/>
              <a:defRPr sz="4400">
                <a:solidFill>
                  <a:srgbClr val="BBE0E3"/>
                </a:solidFill>
                <a:latin typeface="Tahoma"/>
                <a:ea typeface="Tahoma"/>
                <a:cs typeface="Tahoma"/>
                <a:sym typeface="Tahoma"/>
              </a:defRPr>
            </a:lvl3pPr>
            <a:lvl4pPr marL="1874520" indent="-502919" defTabSz="914400">
              <a:lnSpc>
                <a:spcPct val="150000"/>
              </a:lnSpc>
              <a:spcBef>
                <a:spcPts val="700"/>
              </a:spcBef>
              <a:buClrTx/>
              <a:buSzPct val="100000"/>
              <a:buChar char="–"/>
              <a:defRPr sz="4400">
                <a:solidFill>
                  <a:srgbClr val="BBE0E3"/>
                </a:solidFill>
                <a:latin typeface="Tahoma"/>
                <a:ea typeface="Tahoma"/>
                <a:cs typeface="Tahoma"/>
                <a:sym typeface="Tahoma"/>
              </a:defRPr>
            </a:lvl4pPr>
            <a:lvl5pPr marL="2331720" indent="-502920" defTabSz="914400">
              <a:lnSpc>
                <a:spcPct val="150000"/>
              </a:lnSpc>
              <a:spcBef>
                <a:spcPts val="700"/>
              </a:spcBef>
              <a:buClrTx/>
              <a:buSzPct val="100000"/>
              <a:buChar char="»"/>
              <a:defRPr sz="4400">
                <a:solidFill>
                  <a:srgbClr val="BBE0E3"/>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60" name="Shape 260"/>
          <p:cNvSpPr>
            <a:spLocks noGrp="1"/>
          </p:cNvSpPr>
          <p:nvPr>
            <p:ph type="sldNum" sz="quarter" idx="2"/>
          </p:nvPr>
        </p:nvSpPr>
        <p:spPr>
          <a:xfrm>
            <a:off x="9320107" y="8882098"/>
            <a:ext cx="3034455" cy="389268"/>
          </a:xfrm>
          <a:prstGeom prst="rect">
            <a:avLst/>
          </a:prstGeom>
        </p:spPr>
        <p:txBody>
          <a:bodyPr wrap="square" lIns="65022" tIns="65022" rIns="65022" bIns="65022"/>
          <a:lstStyle>
            <a:lvl1pPr algn="r" defTabSz="91440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267" name="Shape 267"/>
          <p:cNvSpPr>
            <a:spLocks noGrp="1"/>
          </p:cNvSpPr>
          <p:nvPr>
            <p:ph type="sldNum" sz="quarter" idx="2"/>
          </p:nvPr>
        </p:nvSpPr>
        <p:spPr>
          <a:xfrm>
            <a:off x="6148679" y="9283700"/>
            <a:ext cx="707442" cy="733828"/>
          </a:xfrm>
          <a:prstGeom prst="rect">
            <a:avLst/>
          </a:prstGeom>
        </p:spPr>
        <p:txBody>
          <a:bodyPr/>
          <a:lstStyle>
            <a:lvl1pPr>
              <a:defRPr sz="4200">
                <a:solidFill>
                  <a:srgbClr val="000000"/>
                </a:solidFill>
                <a:uFill>
                  <a:solidFill>
                    <a:srgbClr val="000000"/>
                  </a:solidFill>
                </a:u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Shape 3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274" name="Shape 274"/>
          <p:cNvSpPr>
            <a:spLocks noGrp="1"/>
          </p:cNvSpPr>
          <p:nvPr>
            <p:ph type="title"/>
          </p:nvPr>
        </p:nvSpPr>
        <p:spPr>
          <a:xfrm>
            <a:off x="1264355" y="252870"/>
            <a:ext cx="10476090" cy="2438401"/>
          </a:xfrm>
          <a:prstGeom prst="rect">
            <a:avLst/>
          </a:prstGeom>
        </p:spPr>
        <p:txBody>
          <a:bodyPr lIns="54186" tIns="54186" rIns="54186" bIns="54186" anchor="ctr">
            <a:noAutofit/>
          </a:bodyPr>
          <a:lstStyle>
            <a:lvl1pPr algn="ctr" defTabSz="577991">
              <a:defRPr sz="7800" cap="none" spc="0">
                <a:solidFill>
                  <a:srgbClr val="000000"/>
                </a:solidFill>
                <a:latin typeface="Gill Sans"/>
                <a:ea typeface="Gill Sans"/>
                <a:cs typeface="Gill Sans"/>
                <a:sym typeface="Gill Sans"/>
              </a:defRPr>
            </a:lvl1pPr>
          </a:lstStyle>
          <a:p>
            <a:r>
              <a:t>Title Text</a:t>
            </a:r>
          </a:p>
        </p:txBody>
      </p:sp>
      <p:sp>
        <p:nvSpPr>
          <p:cNvPr id="275" name="Shape 275"/>
          <p:cNvSpPr>
            <a:spLocks noGrp="1"/>
          </p:cNvSpPr>
          <p:nvPr>
            <p:ph type="body" idx="1"/>
          </p:nvPr>
        </p:nvSpPr>
        <p:spPr>
          <a:xfrm>
            <a:off x="1264355" y="2763519"/>
            <a:ext cx="10476090" cy="5725726"/>
          </a:xfrm>
          <a:prstGeom prst="rect">
            <a:avLst/>
          </a:prstGeom>
        </p:spPr>
        <p:txBody>
          <a:bodyPr lIns="54186" tIns="54186" rIns="54186" bIns="54186">
            <a:noAutofit/>
          </a:bodyPr>
          <a:lstStyle>
            <a:lvl1pPr marL="857250" indent="-603250" defTabSz="577991">
              <a:spcBef>
                <a:spcPts val="2200"/>
              </a:spcBef>
              <a:buClrTx/>
              <a:buSzPct val="171000"/>
              <a:defRPr sz="3800">
                <a:solidFill>
                  <a:srgbClr val="000000"/>
                </a:solidFill>
                <a:latin typeface="Gill Sans"/>
                <a:ea typeface="Gill Sans"/>
                <a:cs typeface="Gill Sans"/>
                <a:sym typeface="Gill Sans"/>
              </a:defRPr>
            </a:lvl1pPr>
            <a:lvl2pPr marL="1200150" indent="-603250" defTabSz="577991">
              <a:spcBef>
                <a:spcPts val="2200"/>
              </a:spcBef>
              <a:buClrTx/>
              <a:buSzPct val="171000"/>
              <a:defRPr sz="3800">
                <a:solidFill>
                  <a:srgbClr val="000000"/>
                </a:solidFill>
                <a:latin typeface="Gill Sans"/>
                <a:ea typeface="Gill Sans"/>
                <a:cs typeface="Gill Sans"/>
                <a:sym typeface="Gill Sans"/>
              </a:defRPr>
            </a:lvl2pPr>
            <a:lvl3pPr marL="1543050" indent="-603250" defTabSz="577991">
              <a:spcBef>
                <a:spcPts val="2200"/>
              </a:spcBef>
              <a:buClrTx/>
              <a:buSzPct val="171000"/>
              <a:defRPr sz="3800">
                <a:solidFill>
                  <a:srgbClr val="000000"/>
                </a:solidFill>
                <a:latin typeface="Gill Sans"/>
                <a:ea typeface="Gill Sans"/>
                <a:cs typeface="Gill Sans"/>
                <a:sym typeface="Gill Sans"/>
              </a:defRPr>
            </a:lvl3pPr>
            <a:lvl4pPr marL="1898650" indent="-603250" defTabSz="577991">
              <a:spcBef>
                <a:spcPts val="2200"/>
              </a:spcBef>
              <a:buClrTx/>
              <a:buSzPct val="171000"/>
              <a:defRPr sz="3800">
                <a:solidFill>
                  <a:srgbClr val="000000"/>
                </a:solidFill>
                <a:latin typeface="Gill Sans"/>
                <a:ea typeface="Gill Sans"/>
                <a:cs typeface="Gill Sans"/>
                <a:sym typeface="Gill Sans"/>
              </a:defRPr>
            </a:lvl4pPr>
            <a:lvl5pPr marL="2241550" indent="-603250" defTabSz="577991">
              <a:spcBef>
                <a:spcPts val="2200"/>
              </a:spcBef>
              <a:buClrTx/>
              <a:buSzPct val="171000"/>
              <a:defRPr sz="3800">
                <a:solidFill>
                  <a:srgbClr val="00000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76" name="Shape 276"/>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FFFFFF"/>
        </a:solidFill>
        <a:effectLst/>
      </p:bgPr>
    </p:bg>
    <p:spTree>
      <p:nvGrpSpPr>
        <p:cNvPr id="1" name=""/>
        <p:cNvGrpSpPr/>
        <p:nvPr/>
      </p:nvGrpSpPr>
      <p:grpSpPr>
        <a:xfrm>
          <a:off x="0" y="0"/>
          <a:ext cx="0" cy="0"/>
          <a:chOff x="0" y="0"/>
          <a:chExt cx="0" cy="0"/>
        </a:xfrm>
      </p:grpSpPr>
      <p:sp>
        <p:nvSpPr>
          <p:cNvPr id="283" name="Shape 283"/>
          <p:cNvSpPr>
            <a:spLocks noGrp="1"/>
          </p:cNvSpPr>
          <p:nvPr>
            <p:ph type="title"/>
          </p:nvPr>
        </p:nvSpPr>
        <p:spPr>
          <a:xfrm>
            <a:off x="571500" y="3708400"/>
            <a:ext cx="11861800" cy="2336800"/>
          </a:xfrm>
          <a:prstGeom prst="rect">
            <a:avLst/>
          </a:prstGeom>
        </p:spPr>
        <p:txBody>
          <a:bodyPr anchor="ctr">
            <a:noAutofit/>
          </a:bodyPr>
          <a:lstStyle>
            <a:lvl1pPr>
              <a:defRPr sz="4200" cap="none" spc="0">
                <a:solidFill>
                  <a:srgbClr val="000000"/>
                </a:solidFill>
                <a:latin typeface="Helvetica Neue Light"/>
                <a:ea typeface="Helvetica Neue Light"/>
                <a:cs typeface="Helvetica Neue Light"/>
                <a:sym typeface="Helvetica Neue Light"/>
              </a:defRPr>
            </a:lvl1pPr>
          </a:lstStyle>
          <a:p>
            <a:r>
              <a:t>Title Text</a:t>
            </a:r>
          </a:p>
        </p:txBody>
      </p:sp>
      <p:sp>
        <p:nvSpPr>
          <p:cNvPr id="284" name="Shape 284"/>
          <p:cNvSpPr>
            <a:spLocks noGrp="1"/>
          </p:cNvSpPr>
          <p:nvPr>
            <p:ph type="sldNum" sz="quarter" idx="2"/>
          </p:nvPr>
        </p:nvSpPr>
        <p:spPr>
          <a:xfrm>
            <a:off x="12268200" y="9194800"/>
            <a:ext cx="312014" cy="299822"/>
          </a:xfrm>
          <a:prstGeom prst="rect">
            <a:avLst/>
          </a:prstGeom>
        </p:spPr>
        <p:txBody>
          <a:bodyPr/>
          <a:lstStyle>
            <a:lvl1pPr algn="l">
              <a:defRPr sz="14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91" name="Shape 291"/>
          <p:cNvSpPr>
            <a:spLocks noGrp="1"/>
          </p:cNvSpPr>
          <p:nvPr>
            <p:ph type="body" idx="1"/>
          </p:nvPr>
        </p:nvSpPr>
        <p:spPr>
          <a:xfrm>
            <a:off x="1264355" y="1264355"/>
            <a:ext cx="10476090" cy="7224890"/>
          </a:xfrm>
          <a:prstGeom prst="rect">
            <a:avLst/>
          </a:prstGeom>
        </p:spPr>
        <p:txBody>
          <a:bodyPr lIns="54186" tIns="54186" rIns="54186" bIns="54186">
            <a:noAutofit/>
          </a:bodyPr>
          <a:lstStyle>
            <a:lvl1pPr marL="857250" indent="-603250" defTabSz="577991">
              <a:spcBef>
                <a:spcPts val="4600"/>
              </a:spcBef>
              <a:buClrTx/>
              <a:buSzPct val="171000"/>
              <a:defRPr sz="3800">
                <a:latin typeface="Gill Sans"/>
                <a:ea typeface="Gill Sans"/>
                <a:cs typeface="Gill Sans"/>
                <a:sym typeface="Gill Sans"/>
              </a:defRPr>
            </a:lvl1pPr>
            <a:lvl2pPr marL="1200150" indent="-603250" defTabSz="577991">
              <a:spcBef>
                <a:spcPts val="4600"/>
              </a:spcBef>
              <a:buClrTx/>
              <a:buSzPct val="171000"/>
              <a:defRPr sz="3800">
                <a:latin typeface="Gill Sans"/>
                <a:ea typeface="Gill Sans"/>
                <a:cs typeface="Gill Sans"/>
                <a:sym typeface="Gill Sans"/>
              </a:defRPr>
            </a:lvl2pPr>
            <a:lvl3pPr marL="1543050" indent="-603250" defTabSz="577991">
              <a:spcBef>
                <a:spcPts val="4600"/>
              </a:spcBef>
              <a:buClrTx/>
              <a:buSzPct val="171000"/>
              <a:defRPr sz="3800">
                <a:latin typeface="Gill Sans"/>
                <a:ea typeface="Gill Sans"/>
                <a:cs typeface="Gill Sans"/>
                <a:sym typeface="Gill Sans"/>
              </a:defRPr>
            </a:lvl3pPr>
            <a:lvl4pPr marL="1898650" indent="-603250" defTabSz="577991">
              <a:spcBef>
                <a:spcPts val="4600"/>
              </a:spcBef>
              <a:buClrTx/>
              <a:buSzPct val="171000"/>
              <a:defRPr sz="3800">
                <a:latin typeface="Gill Sans"/>
                <a:ea typeface="Gill Sans"/>
                <a:cs typeface="Gill Sans"/>
                <a:sym typeface="Gill Sans"/>
              </a:defRPr>
            </a:lvl4pPr>
            <a:lvl5pPr marL="2241550" indent="-603250" defTabSz="577991">
              <a:spcBef>
                <a:spcPts val="4600"/>
              </a:spcBef>
              <a:buClrTx/>
              <a:buSzPct val="171000"/>
              <a:defRPr sz="3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92" name="Shape 292"/>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299" name="Shape 299"/>
          <p:cNvSpPr/>
          <p:nvPr/>
        </p:nvSpPr>
        <p:spPr>
          <a:xfrm>
            <a:off x="647984" y="1968782"/>
            <a:ext cx="11708837" cy="1"/>
          </a:xfrm>
          <a:prstGeom prst="line">
            <a:avLst/>
          </a:prstGeom>
          <a:ln w="12700">
            <a:solidFill>
              <a:srgbClr val="9A9A9A"/>
            </a:solidFill>
          </a:ln>
        </p:spPr>
        <p:txBody>
          <a:bodyPr lIns="72248" tIns="72248" rIns="72248" bIns="72248" anchor="ctr"/>
          <a:lstStyle/>
          <a:p>
            <a:pPr algn="l" defTabSz="406400">
              <a:defRPr sz="1100">
                <a:latin typeface="Helvetica Neue"/>
                <a:ea typeface="Helvetica Neue"/>
                <a:cs typeface="Helvetica Neue"/>
                <a:sym typeface="Helvetica Neue"/>
              </a:defRPr>
            </a:pPr>
            <a:endParaRPr/>
          </a:p>
        </p:txBody>
      </p:sp>
      <p:sp>
        <p:nvSpPr>
          <p:cNvPr id="300" name="Shape 300"/>
          <p:cNvSpPr>
            <a:spLocks noGrp="1"/>
          </p:cNvSpPr>
          <p:nvPr>
            <p:ph type="title"/>
          </p:nvPr>
        </p:nvSpPr>
        <p:spPr>
          <a:xfrm>
            <a:off x="571219" y="331141"/>
            <a:ext cx="11862366" cy="1396812"/>
          </a:xfrm>
          <a:prstGeom prst="rect">
            <a:avLst/>
          </a:prstGeom>
        </p:spPr>
        <p:txBody>
          <a:bodyPr lIns="0" tIns="0" rIns="0" bIns="0" anchor="b"/>
          <a:lstStyle>
            <a:lvl1pPr algn="ctr" defTabSz="1300480">
              <a:defRPr sz="7400" cap="none" spc="0">
                <a:latin typeface="Gill Sans"/>
                <a:ea typeface="Gill Sans"/>
                <a:cs typeface="Gill Sans"/>
                <a:sym typeface="Gill Sans"/>
              </a:defRPr>
            </a:lvl1pPr>
          </a:lstStyle>
          <a:p>
            <a:r>
              <a:t>Title Text</a:t>
            </a:r>
          </a:p>
        </p:txBody>
      </p:sp>
      <p:sp>
        <p:nvSpPr>
          <p:cNvPr id="301" name="Shape 301"/>
          <p:cNvSpPr>
            <a:spLocks noGrp="1"/>
          </p:cNvSpPr>
          <p:nvPr>
            <p:ph type="body" idx="1"/>
          </p:nvPr>
        </p:nvSpPr>
        <p:spPr>
          <a:xfrm>
            <a:off x="571219" y="2324006"/>
            <a:ext cx="11862366" cy="6565620"/>
          </a:xfrm>
          <a:prstGeom prst="rect">
            <a:avLst/>
          </a:prstGeom>
        </p:spPr>
        <p:txBody>
          <a:bodyPr lIns="0" tIns="0" rIns="0" bIns="0" anchor="t"/>
          <a:lstStyle>
            <a:lvl1pPr marL="304800" indent="-304800" defTabSz="519288">
              <a:spcBef>
                <a:spcPts val="0"/>
              </a:spcBef>
              <a:buClrTx/>
              <a:buSzTx/>
              <a:buNone/>
              <a:defRPr sz="2200">
                <a:solidFill>
                  <a:srgbClr val="747474"/>
                </a:solidFill>
                <a:latin typeface="Helvetica Neue"/>
                <a:ea typeface="Helvetica Neue"/>
                <a:cs typeface="Helvetica Neue"/>
                <a:sym typeface="Helvetica Neue"/>
              </a:defRPr>
            </a:lvl1pPr>
            <a:lvl2pPr marL="304800" indent="-17462" defTabSz="519288">
              <a:spcBef>
                <a:spcPts val="0"/>
              </a:spcBef>
              <a:buClrTx/>
              <a:buSzTx/>
              <a:buNone/>
              <a:defRPr sz="2200">
                <a:solidFill>
                  <a:srgbClr val="747474"/>
                </a:solidFill>
                <a:latin typeface="Helvetica Neue"/>
                <a:ea typeface="Helvetica Neue"/>
                <a:cs typeface="Helvetica Neue"/>
                <a:sym typeface="Helvetica Neue"/>
              </a:defRPr>
            </a:lvl2pPr>
            <a:lvl3pPr marL="304800" indent="268287" defTabSz="519288">
              <a:spcBef>
                <a:spcPts val="0"/>
              </a:spcBef>
              <a:buClrTx/>
              <a:buSzTx/>
              <a:buNone/>
              <a:defRPr sz="2200">
                <a:solidFill>
                  <a:srgbClr val="747474"/>
                </a:solidFill>
                <a:latin typeface="Helvetica Neue"/>
                <a:ea typeface="Helvetica Neue"/>
                <a:cs typeface="Helvetica Neue"/>
                <a:sym typeface="Helvetica Neue"/>
              </a:defRPr>
            </a:lvl3pPr>
            <a:lvl4pPr marL="304800" indent="555624" defTabSz="519288">
              <a:spcBef>
                <a:spcPts val="0"/>
              </a:spcBef>
              <a:buClrTx/>
              <a:buSzTx/>
              <a:buNone/>
              <a:defRPr sz="2200">
                <a:solidFill>
                  <a:srgbClr val="747474"/>
                </a:solidFill>
                <a:latin typeface="Helvetica Neue"/>
                <a:ea typeface="Helvetica Neue"/>
                <a:cs typeface="Helvetica Neue"/>
                <a:sym typeface="Helvetica Neue"/>
              </a:defRPr>
            </a:lvl4pPr>
            <a:lvl5pPr marL="304800" indent="842962" defTabSz="519288">
              <a:spcBef>
                <a:spcPts val="0"/>
              </a:spcBef>
              <a:buClrTx/>
              <a:buSzTx/>
              <a:buNone/>
              <a:defRPr sz="22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406400">
              <a:defRPr sz="1600">
                <a:solidFill>
                  <a:srgbClr val="000000"/>
                </a:solidFill>
                <a:latin typeface="Helvetica"/>
                <a:ea typeface="Helvetica"/>
                <a:cs typeface="Helvetica"/>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image.png"/>
          <p:cNvPicPr>
            <a:picLocks noChangeAspect="1"/>
          </p:cNvPicPr>
          <p:nvPr/>
        </p:nvPicPr>
        <p:blipFill>
          <a:blip r:embed="rId3">
            <a:extLst/>
          </a:blip>
          <a:stretch>
            <a:fillRect/>
          </a:stretch>
        </p:blipFill>
        <p:spPr>
          <a:xfrm>
            <a:off x="11487573" y="8453120"/>
            <a:ext cx="975361" cy="975361"/>
          </a:xfrm>
          <a:prstGeom prst="rect">
            <a:avLst/>
          </a:prstGeom>
          <a:ln w="12700">
            <a:miter lim="400000"/>
          </a:ln>
        </p:spPr>
      </p:pic>
      <p:sp>
        <p:nvSpPr>
          <p:cNvPr id="310" name="Shape 310"/>
          <p:cNvSpPr>
            <a:spLocks noGrp="1"/>
          </p:cNvSpPr>
          <p:nvPr>
            <p:ph type="sldNum" sz="quarter" idx="2"/>
          </p:nvPr>
        </p:nvSpPr>
        <p:spPr>
          <a:xfrm>
            <a:off x="11704800" y="8738616"/>
            <a:ext cx="936499" cy="892049"/>
          </a:xfrm>
          <a:prstGeom prst="rect">
            <a:avLst/>
          </a:prstGeom>
        </p:spPr>
        <p:txBody>
          <a:bodyPr lIns="65023" tIns="65023" rIns="65023" bIns="65023" anchor="ctr"/>
          <a:lstStyle>
            <a:lvl1pPr algn="r" defTabSz="1300480">
              <a:defRPr sz="5000">
                <a:latin typeface="News Gothic MT"/>
                <a:ea typeface="News Gothic MT"/>
                <a:cs typeface="News Gothic MT"/>
                <a:sym typeface="News Gothic M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317" name="Shape 317"/>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ClrTx/>
              <a:buSzTx/>
              <a:buNone/>
              <a:defRPr sz="2400" i="1">
                <a:latin typeface="Helvetica Light"/>
                <a:ea typeface="Helvetica Light"/>
                <a:cs typeface="Helvetica Light"/>
                <a:sym typeface="Helvetica Light"/>
              </a:defRPr>
            </a:lvl1pPr>
          </a:lstStyle>
          <a:p>
            <a:r>
              <a:t>–Johnny Appleseed</a:t>
            </a:r>
          </a:p>
        </p:txBody>
      </p:sp>
      <p:sp>
        <p:nvSpPr>
          <p:cNvPr id="318" name="Shape 318"/>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ClrTx/>
              <a:buSzTx/>
              <a:buNone/>
              <a:defRPr sz="3800">
                <a:latin typeface="Helvetica Light"/>
                <a:ea typeface="Helvetica Light"/>
                <a:cs typeface="Helvetica Light"/>
                <a:sym typeface="Helvetica Light"/>
              </a:defRPr>
            </a:lvl1pPr>
          </a:lstStyle>
          <a:p>
            <a:r>
              <a:t>“Type a quote here.” </a:t>
            </a:r>
          </a:p>
        </p:txBody>
      </p:sp>
      <p:sp>
        <p:nvSpPr>
          <p:cNvPr id="319" name="Shape 319"/>
          <p:cNvSpPr>
            <a:spLocks noGrp="1"/>
          </p:cNvSpPr>
          <p:nvPr>
            <p:ph type="sldNum" sz="quarter" idx="2"/>
          </p:nvPr>
        </p:nvSpPr>
        <p:spPr>
          <a:xfrm>
            <a:off x="6311798" y="9258300"/>
            <a:ext cx="368504" cy="3810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546100" y="4305300"/>
            <a:ext cx="5410200" cy="2984500"/>
          </a:xfrm>
          <a:prstGeom prst="rect">
            <a:avLst/>
          </a:prstGeom>
        </p:spPr>
        <p:txBody>
          <a:bodyPr/>
          <a:lstStyle/>
          <a:p>
            <a:r>
              <a:t>Title Text</a:t>
            </a:r>
          </a:p>
        </p:txBody>
      </p:sp>
      <p:sp>
        <p:nvSpPr>
          <p:cNvPr id="50" name="Shape 50"/>
          <p:cNvSpPr>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6521450" y="0"/>
            <a:ext cx="6502400" cy="97536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660400" y="609600"/>
            <a:ext cx="5080000" cy="1854200"/>
          </a:xfrm>
          <a:prstGeom prst="rect">
            <a:avLst/>
          </a:prstGeom>
        </p:spPr>
        <p:txBody>
          <a:bodyPr/>
          <a:lstStyle/>
          <a:p>
            <a:r>
              <a:t>Title Text</a:t>
            </a:r>
          </a:p>
        </p:txBody>
      </p:sp>
      <p:sp>
        <p:nvSpPr>
          <p:cNvPr id="77" name="Shape 77"/>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babak.jpg"/>
          <p:cNvPicPr>
            <a:picLocks noChangeAspect="1"/>
          </p:cNvPicPr>
          <p:nvPr/>
        </p:nvPicPr>
        <p:blipFill>
          <a:blip r:embed="rId3">
            <a:extLst/>
          </a:blip>
          <a:stretch>
            <a:fillRect/>
          </a:stretch>
        </p:blipFill>
        <p:spPr>
          <a:xfrm>
            <a:off x="-2671385" y="-149429"/>
            <a:ext cx="19079044" cy="9907516"/>
          </a:xfrm>
          <a:prstGeom prst="rect">
            <a:avLst/>
          </a:prstGeom>
          <a:ln w="12700">
            <a:miter lim="400000"/>
          </a:ln>
        </p:spPr>
      </p:pic>
      <p:pic>
        <p:nvPicPr>
          <p:cNvPr id="329" name="image2.png"/>
          <p:cNvPicPr>
            <a:picLocks/>
          </p:cNvPicPr>
          <p:nvPr/>
        </p:nvPicPr>
        <p:blipFill>
          <a:blip r:embed="rId4">
            <a:extLst/>
          </a:blip>
          <a:stretch>
            <a:fillRect/>
          </a:stretch>
        </p:blipFill>
        <p:spPr>
          <a:xfrm>
            <a:off x="199150" y="228270"/>
            <a:ext cx="2116619" cy="1918082"/>
          </a:xfrm>
          <a:prstGeom prst="rect">
            <a:avLst/>
          </a:prstGeom>
        </p:spPr>
      </p:pic>
      <p:sp>
        <p:nvSpPr>
          <p:cNvPr id="330" name="Shape 330"/>
          <p:cNvSpPr>
            <a:spLocks noGrp="1"/>
          </p:cNvSpPr>
          <p:nvPr>
            <p:ph type="subTitle" sz="quarter" idx="1"/>
          </p:nvPr>
        </p:nvSpPr>
        <p:spPr>
          <a:xfrm>
            <a:off x="-2497222" y="8228100"/>
            <a:ext cx="11684001" cy="889001"/>
          </a:xfrm>
          <a:prstGeom prst="rect">
            <a:avLst/>
          </a:prstGeom>
        </p:spPr>
        <p:txBody>
          <a:bodyPr/>
          <a:lstStyle>
            <a:lvl1pPr algn="ctr">
              <a:defRPr sz="2900" spc="464">
                <a:solidFill>
                  <a:srgbClr val="FFFFFF"/>
                </a:solidFill>
                <a:latin typeface="Avenir Medium"/>
                <a:ea typeface="Avenir Medium"/>
                <a:cs typeface="Avenir Medium"/>
                <a:sym typeface="Avenir Medium"/>
              </a:defRPr>
            </a:lvl1pPr>
          </a:lstStyle>
          <a:p>
            <a:r>
              <a:t>pROFESSOR Haley gomez</a:t>
            </a:r>
          </a:p>
        </p:txBody>
      </p:sp>
      <p:sp>
        <p:nvSpPr>
          <p:cNvPr id="331" name="Shape 331"/>
          <p:cNvSpPr/>
          <p:nvPr/>
        </p:nvSpPr>
        <p:spPr>
          <a:xfrm>
            <a:off x="-1267708" y="8787882"/>
            <a:ext cx="12560396"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lvl1pPr>
              <a:defRPr sz="2400" cap="all" spc="384">
                <a:latin typeface="Avenir Medium"/>
                <a:ea typeface="Avenir Medium"/>
                <a:cs typeface="Avenir Medium"/>
                <a:sym typeface="Avenir Medium"/>
              </a:defRPr>
            </a:lvl1pPr>
          </a:lstStyle>
          <a:p>
            <a:r>
              <a:t>IOP, Navigating the funding landscape 2016</a:t>
            </a:r>
          </a:p>
        </p:txBody>
      </p:sp>
      <p:pic>
        <p:nvPicPr>
          <p:cNvPr id="332" name="erc.jpg"/>
          <p:cNvPicPr>
            <a:picLocks noChangeAspect="1"/>
          </p:cNvPicPr>
          <p:nvPr/>
        </p:nvPicPr>
        <p:blipFill>
          <a:blip r:embed="rId5">
            <a:alphaModFix amt="75019"/>
            <a:extLst/>
          </a:blip>
          <a:stretch>
            <a:fillRect/>
          </a:stretch>
        </p:blipFill>
        <p:spPr>
          <a:xfrm>
            <a:off x="2467925" y="222954"/>
            <a:ext cx="4276215" cy="1522869"/>
          </a:xfrm>
          <a:prstGeom prst="rect">
            <a:avLst/>
          </a:prstGeom>
          <a:ln w="12700">
            <a:miter lim="400000"/>
          </a:ln>
        </p:spPr>
      </p:pic>
      <p:sp>
        <p:nvSpPr>
          <p:cNvPr id="333" name="Shape 333"/>
          <p:cNvSpPr/>
          <p:nvPr/>
        </p:nvSpPr>
        <p:spPr>
          <a:xfrm>
            <a:off x="84828" y="2737960"/>
            <a:ext cx="13339118" cy="2700457"/>
          </a:xfrm>
          <a:prstGeom prst="rect">
            <a:avLst/>
          </a:prstGeom>
          <a:solidFill>
            <a:srgbClr val="000000">
              <a:alpha val="14647"/>
            </a:srgb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cap="all" spc="384">
                <a:latin typeface="Avenir Medium"/>
                <a:ea typeface="Avenir Medium"/>
                <a:cs typeface="Avenir Medium"/>
                <a:sym typeface="Avenir Medium"/>
              </a:defRPr>
            </a:lvl1pPr>
          </a:lstStyle>
          <a:p>
            <a:r>
              <a:t>:</a:t>
            </a:r>
          </a:p>
        </p:txBody>
      </p:sp>
      <p:sp>
        <p:nvSpPr>
          <p:cNvPr id="334" name="Shape 334"/>
          <p:cNvSpPr/>
          <p:nvPr/>
        </p:nvSpPr>
        <p:spPr>
          <a:xfrm>
            <a:off x="176881" y="2862899"/>
            <a:ext cx="12693817"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900" cap="all" spc="943"/>
            </a:lvl1pPr>
          </a:lstStyle>
          <a:p>
            <a:r>
              <a:t>How decisions are made </a:t>
            </a:r>
          </a:p>
        </p:txBody>
      </p:sp>
      <p:sp>
        <p:nvSpPr>
          <p:cNvPr id="335" name="Shape 335"/>
          <p:cNvSpPr/>
          <p:nvPr/>
        </p:nvSpPr>
        <p:spPr>
          <a:xfrm>
            <a:off x="-2033400" y="3895854"/>
            <a:ext cx="17114380"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Light"/>
                <a:ea typeface="Helvetica Light"/>
                <a:cs typeface="Helvetica Light"/>
                <a:sym typeface="Helvetica Light"/>
              </a:defRPr>
            </a:lvl1pPr>
          </a:lstStyle>
          <a:p>
            <a:r>
              <a:rPr dirty="0"/>
              <a:t> insights from the review process, </a:t>
            </a:r>
            <a:endParaRPr lang="en-GB" dirty="0" smtClean="0"/>
          </a:p>
          <a:p>
            <a:r>
              <a:rPr dirty="0" smtClean="0"/>
              <a:t>what </a:t>
            </a:r>
            <a:r>
              <a:rPr dirty="0"/>
              <a:t>happens in the panel and reflections on successful proposals and applicants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p:cNvSpPr>
          <p:nvPr>
            <p:ph type="body" idx="1"/>
          </p:nvPr>
        </p:nvSpPr>
        <p:spPr>
          <a:xfrm>
            <a:off x="660400" y="2169026"/>
            <a:ext cx="11684000" cy="7278856"/>
          </a:xfrm>
          <a:prstGeom prst="rect">
            <a:avLst/>
          </a:prstGeom>
        </p:spPr>
        <p:txBody>
          <a:bodyPr/>
          <a:lstStyle/>
          <a:p>
            <a:r>
              <a:t>1st introducer leads discussion of their proposals</a:t>
            </a:r>
          </a:p>
          <a:p>
            <a:r>
              <a:t>introducer has </a:t>
            </a:r>
            <a:r>
              <a:rPr>
                <a:solidFill>
                  <a:schemeClr val="accent2">
                    <a:satOff val="44164"/>
                    <a:lumOff val="14231"/>
                  </a:schemeClr>
                </a:solidFill>
                <a:latin typeface="Avenir Heavy"/>
                <a:ea typeface="Avenir Heavy"/>
                <a:cs typeface="Avenir Heavy"/>
                <a:sym typeface="Avenir Heavy"/>
              </a:rPr>
              <a:t>one breath</a:t>
            </a:r>
            <a:r>
              <a:t> to give title and strengths + weaknesses, gives initial scoring against set criteria</a:t>
            </a:r>
          </a:p>
          <a:p>
            <a:r>
              <a:t>rest of panel invited to discuss and debate scores, </a:t>
            </a:r>
            <a:r>
              <a:rPr>
                <a:solidFill>
                  <a:schemeClr val="accent2">
                    <a:satOff val="44164"/>
                    <a:lumOff val="14231"/>
                  </a:schemeClr>
                </a:solidFill>
                <a:latin typeface="Avenir Heavy"/>
                <a:ea typeface="Avenir Heavy"/>
                <a:cs typeface="Avenir Heavy"/>
                <a:sym typeface="Avenir Heavy"/>
              </a:rPr>
              <a:t>final score decided by panel</a:t>
            </a:r>
            <a:r>
              <a:t> </a:t>
            </a:r>
          </a:p>
          <a:p>
            <a:r>
              <a:t>this all happens very quickly </a:t>
            </a:r>
          </a:p>
          <a:p>
            <a:r>
              <a:t>relative rank order of all proposals agreed by panel</a:t>
            </a:r>
          </a:p>
        </p:txBody>
      </p:sp>
      <p:sp>
        <p:nvSpPr>
          <p:cNvPr id="425" name="Shape 425"/>
          <p:cNvSpPr/>
          <p:nvPr/>
        </p:nvSpPr>
        <p:spPr>
          <a:xfrm>
            <a:off x="475915" y="262021"/>
            <a:ext cx="12052970" cy="1706396"/>
          </a:xfrm>
          <a:prstGeom prst="roundRect">
            <a:avLst>
              <a:gd name="adj" fmla="val 21936"/>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IV </a:t>
            </a:r>
          </a:p>
          <a:p>
            <a:pPr>
              <a:defRPr cap="all" spc="639">
                <a:latin typeface="Avenir Medium"/>
                <a:ea typeface="Avenir Medium"/>
                <a:cs typeface="Avenir Medium"/>
                <a:sym typeface="Avenir Medium"/>
              </a:defRPr>
            </a:pPr>
            <a:r>
              <a:t>the panel meeting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p:cNvSpPr>
          <p:nvPr>
            <p:ph type="body" idx="1"/>
          </p:nvPr>
        </p:nvSpPr>
        <p:spPr>
          <a:xfrm>
            <a:off x="660400" y="459330"/>
            <a:ext cx="11684000" cy="8834940"/>
          </a:xfrm>
          <a:prstGeom prst="rect">
            <a:avLst/>
          </a:prstGeom>
        </p:spPr>
        <p:txBody>
          <a:bodyPr/>
          <a:lstStyle/>
          <a:p>
            <a:r>
              <a:t>Time for reflection at the end to compare ranking of all grants and ensure no glaring issues </a:t>
            </a:r>
          </a:p>
          <a:p>
            <a:r>
              <a:t>Different chairs act differently, some start bottom up, others top down</a:t>
            </a:r>
          </a:p>
          <a:p>
            <a:r>
              <a:t>More time given to proposals in </a:t>
            </a:r>
            <a:r>
              <a:rPr>
                <a:solidFill>
                  <a:schemeClr val="accent2">
                    <a:satOff val="44164"/>
                    <a:lumOff val="14231"/>
                  </a:schemeClr>
                </a:solidFill>
                <a:latin typeface="Avenir Heavy"/>
                <a:ea typeface="Avenir Heavy"/>
                <a:cs typeface="Avenir Heavy"/>
                <a:sym typeface="Avenir Heavy"/>
              </a:rPr>
              <a:t>grey area</a:t>
            </a:r>
            <a:r>
              <a:t>, less on graded poor or outstanding</a:t>
            </a:r>
          </a:p>
          <a:p>
            <a:r>
              <a:t>Panel also take time to reflect on what went wrong, right, could be improved for next round</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p:cNvSpPr>
          <p:nvPr>
            <p:ph type="body" idx="1"/>
          </p:nvPr>
        </p:nvSpPr>
        <p:spPr>
          <a:xfrm>
            <a:off x="660400" y="1719847"/>
            <a:ext cx="11684000" cy="6718301"/>
          </a:xfrm>
          <a:prstGeom prst="rect">
            <a:avLst/>
          </a:prstGeom>
        </p:spPr>
        <p:txBody>
          <a:bodyPr/>
          <a:lstStyle/>
          <a:p>
            <a:r>
              <a:t>The introducer will write feedback taking account the reviewers and panel’s thoughts - often couched in strengths + weaknesses</a:t>
            </a:r>
          </a:p>
          <a:p>
            <a:r>
              <a:t>If funded, details on funded resources are provided </a:t>
            </a:r>
          </a:p>
          <a:p>
            <a:r>
              <a:t>If unfunded, might say whether panel thought grant was fundable (ie good+) or ranking (which tercile etc)</a:t>
            </a:r>
          </a:p>
        </p:txBody>
      </p:sp>
      <p:sp>
        <p:nvSpPr>
          <p:cNvPr id="434" name="Shape 434"/>
          <p:cNvSpPr/>
          <p:nvPr/>
        </p:nvSpPr>
        <p:spPr>
          <a:xfrm>
            <a:off x="567071" y="231649"/>
            <a:ext cx="11870658" cy="1794461"/>
          </a:xfrm>
          <a:prstGeom prst="roundRect">
            <a:avLst>
              <a:gd name="adj" fmla="val 2086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V </a:t>
            </a:r>
          </a:p>
          <a:p>
            <a:pPr>
              <a:defRPr cap="all" spc="639">
                <a:latin typeface="Avenir Medium"/>
                <a:ea typeface="Avenir Medium"/>
                <a:cs typeface="Avenir Medium"/>
                <a:sym typeface="Avenir Medium"/>
              </a:defRPr>
            </a:pPr>
            <a:r>
              <a:t>final outcome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prstGeom prst="rect">
            <a:avLst/>
          </a:prstGeom>
        </p:spPr>
        <p:txBody>
          <a:bodyPr/>
          <a:lstStyle/>
          <a:p>
            <a:r>
              <a:t>FELLOWSHIPS</a:t>
            </a:r>
          </a:p>
        </p:txBody>
      </p:sp>
      <p:sp>
        <p:nvSpPr>
          <p:cNvPr id="437" name="Shape 437"/>
          <p:cNvSpPr>
            <a:spLocks noGrp="1"/>
          </p:cNvSpPr>
          <p:nvPr>
            <p:ph type="body" idx="1"/>
          </p:nvPr>
        </p:nvSpPr>
        <p:spPr>
          <a:xfrm>
            <a:off x="660400" y="2297363"/>
            <a:ext cx="11684000" cy="6718301"/>
          </a:xfrm>
          <a:prstGeom prst="rect">
            <a:avLst/>
          </a:prstGeom>
        </p:spPr>
        <p:txBody>
          <a:bodyPr/>
          <a:lstStyle/>
          <a:p>
            <a:r>
              <a:t>Same as the grants panel process but with an extra sifting meeting by experts or triage process</a:t>
            </a:r>
          </a:p>
          <a:p>
            <a:r>
              <a:t>More emphasis on </a:t>
            </a:r>
            <a:r>
              <a:rPr>
                <a:solidFill>
                  <a:schemeClr val="accent2">
                    <a:satOff val="44164"/>
                    <a:lumOff val="14231"/>
                  </a:schemeClr>
                </a:solidFill>
                <a:latin typeface="Avenir Heavy"/>
                <a:ea typeface="Avenir Heavy"/>
                <a:cs typeface="Avenir Heavy"/>
                <a:sym typeface="Avenir Heavy"/>
              </a:rPr>
              <a:t>you and track record</a:t>
            </a:r>
          </a:p>
          <a:p>
            <a:r>
              <a:t>why you, why now</a:t>
            </a:r>
          </a:p>
          <a:p>
            <a:r>
              <a:t>what makes this proposal likely to work</a:t>
            </a:r>
          </a:p>
          <a:p>
            <a:r>
              <a:t>leadership potential</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prstGeom prst="rect">
            <a:avLst/>
          </a:prstGeom>
        </p:spPr>
        <p:txBody>
          <a:bodyPr/>
          <a:lstStyle/>
          <a:p>
            <a:endParaRPr/>
          </a:p>
        </p:txBody>
      </p:sp>
      <p:sp>
        <p:nvSpPr>
          <p:cNvPr id="442" name="Shape 442"/>
          <p:cNvSpPr>
            <a:spLocks noGrp="1"/>
          </p:cNvSpPr>
          <p:nvPr>
            <p:ph type="body" idx="1"/>
          </p:nvPr>
        </p:nvSpPr>
        <p:spPr>
          <a:xfrm>
            <a:off x="660400" y="2624555"/>
            <a:ext cx="11684000" cy="6718301"/>
          </a:xfrm>
          <a:prstGeom prst="rect">
            <a:avLst/>
          </a:prstGeom>
        </p:spPr>
        <p:txBody>
          <a:bodyPr/>
          <a:lstStyle/>
          <a:p>
            <a:r>
              <a:t>Usually 10-15 mins for talk (that’s not very long!)</a:t>
            </a:r>
          </a:p>
          <a:p>
            <a:r>
              <a:t>15 mins for QNs, typically split into science (led by introducer) and on broader career/impact</a:t>
            </a:r>
          </a:p>
          <a:p>
            <a:r>
              <a:t>panel expertise is very </a:t>
            </a:r>
            <a:r>
              <a:rPr>
                <a:latin typeface="Avenir Heavy"/>
                <a:ea typeface="Avenir Heavy"/>
                <a:cs typeface="Avenir Heavy"/>
                <a:sym typeface="Avenir Heavy"/>
              </a:rPr>
              <a:t>broad </a:t>
            </a:r>
          </a:p>
          <a:p>
            <a:r>
              <a:t>Do a </a:t>
            </a:r>
            <a:r>
              <a:rPr>
                <a:latin typeface="Avenir Heavy"/>
                <a:ea typeface="Avenir Heavy"/>
                <a:cs typeface="Avenir Heavy"/>
                <a:sym typeface="Avenir Heavy"/>
              </a:rPr>
              <a:t>mock</a:t>
            </a:r>
            <a:r>
              <a:t> interview with your department</a:t>
            </a:r>
          </a:p>
          <a:p>
            <a:r>
              <a:t>Find out about the panel members, know your audience</a:t>
            </a:r>
          </a:p>
        </p:txBody>
      </p:sp>
      <p:sp>
        <p:nvSpPr>
          <p:cNvPr id="443" name="Shape 443"/>
          <p:cNvSpPr/>
          <p:nvPr/>
        </p:nvSpPr>
        <p:spPr>
          <a:xfrm>
            <a:off x="567071" y="274428"/>
            <a:ext cx="11870658" cy="1794461"/>
          </a:xfrm>
          <a:prstGeom prst="roundRect">
            <a:avLst>
              <a:gd name="adj" fmla="val 2086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IV* </a:t>
            </a:r>
          </a:p>
          <a:p>
            <a:pPr>
              <a:defRPr cap="all" spc="639">
                <a:latin typeface="Avenir Medium"/>
                <a:ea typeface="Avenir Medium"/>
                <a:cs typeface="Avenir Medium"/>
                <a:sym typeface="Avenir Medium"/>
              </a:defRPr>
            </a:pPr>
            <a:r>
              <a:t>the interview</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p:cNvSpPr>
          <p:nvPr>
            <p:ph type="title"/>
          </p:nvPr>
        </p:nvSpPr>
        <p:spPr>
          <a:prstGeom prst="rect">
            <a:avLst/>
          </a:prstGeom>
        </p:spPr>
        <p:txBody>
          <a:bodyPr/>
          <a:lstStyle/>
          <a:p>
            <a:r>
              <a:t>EXAMPLE QUESTIONS</a:t>
            </a:r>
          </a:p>
        </p:txBody>
      </p:sp>
      <p:sp>
        <p:nvSpPr>
          <p:cNvPr id="448" name="Shape 448"/>
          <p:cNvSpPr>
            <a:spLocks noGrp="1"/>
          </p:cNvSpPr>
          <p:nvPr>
            <p:ph type="body" idx="1"/>
          </p:nvPr>
        </p:nvSpPr>
        <p:spPr>
          <a:xfrm>
            <a:off x="874294" y="1020344"/>
            <a:ext cx="11684001" cy="6718301"/>
          </a:xfrm>
          <a:prstGeom prst="rect">
            <a:avLst/>
          </a:prstGeom>
        </p:spPr>
        <p:txBody>
          <a:bodyPr/>
          <a:lstStyle/>
          <a:p>
            <a:pPr marL="228600" indent="-228600" defTabSz="457200">
              <a:lnSpc>
                <a:spcPct val="117999"/>
              </a:lnSpc>
              <a:spcBef>
                <a:spcPts val="0"/>
              </a:spcBef>
              <a:buClrTx/>
              <a:buSzPct val="100000"/>
              <a:defRPr sz="3200">
                <a:latin typeface="Avenir Book"/>
                <a:ea typeface="Avenir Book"/>
                <a:cs typeface="Avenir Book"/>
                <a:sym typeface="Avenir Book"/>
              </a:defRPr>
            </a:pPr>
            <a:r>
              <a:t>What piece of work are you most proud of?</a:t>
            </a:r>
          </a:p>
          <a:p>
            <a:pPr marL="228600" indent="-228600" defTabSz="457200">
              <a:lnSpc>
                <a:spcPct val="117999"/>
              </a:lnSpc>
              <a:spcBef>
                <a:spcPts val="0"/>
              </a:spcBef>
              <a:buClrTx/>
              <a:buSzPct val="100000"/>
              <a:defRPr sz="3200">
                <a:latin typeface="Avenir Book"/>
                <a:ea typeface="Avenir Book"/>
                <a:cs typeface="Avenir Book"/>
                <a:sym typeface="Avenir Book"/>
              </a:defRPr>
            </a:pPr>
            <a:r>
              <a:t>What is the next big thing in your field?</a:t>
            </a:r>
          </a:p>
          <a:p>
            <a:pPr marL="228600" indent="-228600" defTabSz="457200">
              <a:lnSpc>
                <a:spcPct val="117999"/>
              </a:lnSpc>
              <a:spcBef>
                <a:spcPts val="0"/>
              </a:spcBef>
              <a:buClrTx/>
              <a:buSzPct val="100000"/>
              <a:defRPr sz="3200">
                <a:latin typeface="Avenir Book"/>
                <a:ea typeface="Avenir Book"/>
                <a:cs typeface="Avenir Book"/>
                <a:sym typeface="Avenir Book"/>
              </a:defRPr>
            </a:pPr>
            <a:r>
              <a:t>Who else is doing this (who are the direct competitors)?</a:t>
            </a:r>
          </a:p>
          <a:p>
            <a:pPr marL="228600" indent="-228600" defTabSz="457200">
              <a:lnSpc>
                <a:spcPct val="117999"/>
              </a:lnSpc>
              <a:spcBef>
                <a:spcPts val="0"/>
              </a:spcBef>
              <a:buClrTx/>
              <a:buSzPct val="100000"/>
              <a:defRPr sz="3200">
                <a:latin typeface="Avenir Book"/>
                <a:ea typeface="Avenir Book"/>
                <a:cs typeface="Avenir Book"/>
                <a:sym typeface="Avenir Book"/>
              </a:defRPr>
            </a:pPr>
            <a:r>
              <a:t>Where do you see yourself in 5-10 years time?</a:t>
            </a:r>
          </a:p>
          <a:p>
            <a:pPr marL="228600" indent="-228600" defTabSz="457200">
              <a:lnSpc>
                <a:spcPct val="117999"/>
              </a:lnSpc>
              <a:spcBef>
                <a:spcPts val="0"/>
              </a:spcBef>
              <a:buClrTx/>
              <a:buSzPct val="100000"/>
              <a:defRPr sz="3200">
                <a:latin typeface="Avenir Book"/>
                <a:ea typeface="Avenir Book"/>
                <a:cs typeface="Avenir Book"/>
                <a:sym typeface="Avenir Book"/>
              </a:defRPr>
            </a:pPr>
            <a:r>
              <a:t>What impact does your work have on the wider community?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title"/>
          </p:nvPr>
        </p:nvSpPr>
        <p:spPr>
          <a:xfrm>
            <a:off x="467894" y="438484"/>
            <a:ext cx="12180721" cy="1422401"/>
          </a:xfrm>
          <a:prstGeom prst="rect">
            <a:avLst/>
          </a:prstGeom>
        </p:spPr>
        <p:txBody>
          <a:bodyPr/>
          <a:lstStyle/>
          <a:p>
            <a:pPr lvl="1" indent="194310" defTabSz="496570">
              <a:defRPr sz="3825" spc="612"/>
            </a:pPr>
            <a:r>
              <a:t>insider tips: what makes a good application?</a:t>
            </a:r>
          </a:p>
        </p:txBody>
      </p:sp>
      <p:sp>
        <p:nvSpPr>
          <p:cNvPr id="451" name="Shape 451"/>
          <p:cNvSpPr>
            <a:spLocks noGrp="1"/>
          </p:cNvSpPr>
          <p:nvPr>
            <p:ph type="body" idx="1"/>
          </p:nvPr>
        </p:nvSpPr>
        <p:spPr>
          <a:xfrm>
            <a:off x="574675" y="2542715"/>
            <a:ext cx="11470440" cy="6111960"/>
          </a:xfrm>
          <a:prstGeom prst="rect">
            <a:avLst/>
          </a:prstGeom>
        </p:spPr>
        <p:txBody>
          <a:bodyPr/>
          <a:lstStyle/>
          <a:p>
            <a:pPr marL="437006" indent="-437006" defTabSz="543305">
              <a:spcBef>
                <a:spcPts val="3900"/>
              </a:spcBef>
              <a:defRPr sz="3348"/>
            </a:pPr>
            <a:r>
              <a:t>spent time and care</a:t>
            </a:r>
          </a:p>
          <a:p>
            <a:pPr marL="437006" indent="-437006" defTabSz="543305">
              <a:spcBef>
                <a:spcPts val="3900"/>
              </a:spcBef>
              <a:defRPr sz="3348"/>
            </a:pPr>
            <a:r>
              <a:t>ambitious ideas, timely</a:t>
            </a:r>
          </a:p>
          <a:p>
            <a:pPr marL="437006" indent="-437006" defTabSz="543305">
              <a:spcBef>
                <a:spcPts val="3900"/>
              </a:spcBef>
              <a:defRPr sz="3348"/>
            </a:pPr>
            <a:r>
              <a:t>logical flow from</a:t>
            </a:r>
          </a:p>
          <a:p>
            <a:pPr marL="0" lvl="1" indent="212597" defTabSz="543305">
              <a:spcBef>
                <a:spcPts val="3900"/>
              </a:spcBef>
              <a:buClrTx/>
              <a:buSzTx/>
              <a:buNone/>
              <a:defRPr sz="3348"/>
            </a:pPr>
            <a:r>
              <a:t>aims            goals           methods</a:t>
            </a:r>
          </a:p>
          <a:p>
            <a:pPr marL="437006" indent="-437006" defTabSz="543305">
              <a:spcBef>
                <a:spcPts val="3900"/>
              </a:spcBef>
              <a:defRPr sz="3348"/>
            </a:pPr>
            <a:r>
              <a:t>tells a story</a:t>
            </a:r>
          </a:p>
          <a:p>
            <a:pPr marL="437006" indent="-437006" defTabSz="543305">
              <a:spcBef>
                <a:spcPts val="3900"/>
              </a:spcBef>
              <a:defRPr sz="3348">
                <a:latin typeface="Avenir Heavy"/>
                <a:ea typeface="Avenir Heavy"/>
                <a:cs typeface="Avenir Heavy"/>
                <a:sym typeface="Avenir Heavy"/>
              </a:defRPr>
            </a:pPr>
            <a:r>
              <a:t>proof read and well written</a:t>
            </a:r>
          </a:p>
        </p:txBody>
      </p:sp>
      <p:pic>
        <p:nvPicPr>
          <p:cNvPr id="452" name="tip-of-the-iceberg-titanic-wallpaper-2.png"/>
          <p:cNvPicPr>
            <a:picLocks noChangeAspect="1"/>
          </p:cNvPicPr>
          <p:nvPr/>
        </p:nvPicPr>
        <p:blipFill>
          <a:blip r:embed="rId3">
            <a:extLst/>
          </a:blip>
          <a:srcRect l="11350" r="26934"/>
          <a:stretch>
            <a:fillRect/>
          </a:stretch>
        </p:blipFill>
        <p:spPr>
          <a:xfrm>
            <a:off x="7446037" y="2368748"/>
            <a:ext cx="4963525" cy="6032003"/>
          </a:xfrm>
          <a:prstGeom prst="rect">
            <a:avLst/>
          </a:prstGeom>
          <a:ln w="12700">
            <a:miter lim="400000"/>
          </a:ln>
        </p:spPr>
      </p:pic>
      <p:sp>
        <p:nvSpPr>
          <p:cNvPr id="453" name="Shape 453"/>
          <p:cNvSpPr/>
          <p:nvPr/>
        </p:nvSpPr>
        <p:spPr>
          <a:xfrm rot="1585638">
            <a:off x="6920955" y="2985206"/>
            <a:ext cx="2204423" cy="427122"/>
          </a:xfrm>
          <a:prstGeom prst="rightArrow">
            <a:avLst>
              <a:gd name="adj1" fmla="val 32000"/>
              <a:gd name="adj2" fmla="val 128020"/>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54" name="Shape 454"/>
          <p:cNvSpPr/>
          <p:nvPr/>
        </p:nvSpPr>
        <p:spPr>
          <a:xfrm>
            <a:off x="5044611" y="1361573"/>
            <a:ext cx="2530568"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400">
                <a:solidFill>
                  <a:schemeClr val="accent2">
                    <a:satOff val="44164"/>
                    <a:lumOff val="14231"/>
                  </a:schemeClr>
                </a:solidFill>
                <a:latin typeface="Avenir Heavy"/>
                <a:ea typeface="Avenir Heavy"/>
                <a:cs typeface="Avenir Heavy"/>
                <a:sym typeface="Avenir Heavy"/>
              </a:defRPr>
            </a:lvl1pPr>
          </a:lstStyle>
          <a:p>
            <a:r>
              <a:t>your proposal</a:t>
            </a:r>
          </a:p>
        </p:txBody>
      </p:sp>
      <p:sp>
        <p:nvSpPr>
          <p:cNvPr id="455" name="Shape 455"/>
          <p:cNvSpPr/>
          <p:nvPr/>
        </p:nvSpPr>
        <p:spPr>
          <a:xfrm rot="13065322">
            <a:off x="10556844" y="6825052"/>
            <a:ext cx="1802858" cy="427122"/>
          </a:xfrm>
          <a:prstGeom prst="rightArrow">
            <a:avLst>
              <a:gd name="adj1" fmla="val 32000"/>
              <a:gd name="adj2" fmla="val 128020"/>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56" name="Shape 456"/>
          <p:cNvSpPr/>
          <p:nvPr/>
        </p:nvSpPr>
        <p:spPr>
          <a:xfrm>
            <a:off x="8937301" y="7929698"/>
            <a:ext cx="4293832"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a:solidFill>
                  <a:schemeClr val="accent2">
                    <a:satOff val="44164"/>
                    <a:lumOff val="14231"/>
                  </a:schemeClr>
                </a:solidFill>
                <a:latin typeface="Avenir Heavy"/>
                <a:ea typeface="Avenir Heavy"/>
                <a:cs typeface="Avenir Heavy"/>
                <a:sym typeface="Avenir Heavy"/>
              </a:defRPr>
            </a:lvl1pPr>
          </a:lstStyle>
          <a:p>
            <a:r>
              <a:t>all the things you want to put in</a:t>
            </a:r>
          </a:p>
        </p:txBody>
      </p:sp>
      <p:sp>
        <p:nvSpPr>
          <p:cNvPr id="457" name="Shape 457"/>
          <p:cNvSpPr/>
          <p:nvPr/>
        </p:nvSpPr>
        <p:spPr>
          <a:xfrm>
            <a:off x="1953126" y="5867400"/>
            <a:ext cx="933701" cy="585537"/>
          </a:xfrm>
          <a:prstGeom prst="rightArrow">
            <a:avLst>
              <a:gd name="adj1" fmla="val 32000"/>
              <a:gd name="adj2" fmla="val 64897"/>
            </a:avLst>
          </a:prstGeom>
          <a:solidFill>
            <a:srgbClr val="FFFFFF"/>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58" name="Shape 458"/>
          <p:cNvSpPr/>
          <p:nvPr/>
        </p:nvSpPr>
        <p:spPr>
          <a:xfrm>
            <a:off x="4219073" y="5867400"/>
            <a:ext cx="933702" cy="585537"/>
          </a:xfrm>
          <a:prstGeom prst="rightArrow">
            <a:avLst>
              <a:gd name="adj1" fmla="val 32000"/>
              <a:gd name="adj2" fmla="val 64897"/>
            </a:avLst>
          </a:prstGeom>
          <a:solidFill>
            <a:srgbClr val="FFFFFF"/>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type="body" idx="1"/>
          </p:nvPr>
        </p:nvSpPr>
        <p:spPr>
          <a:xfrm>
            <a:off x="660400" y="2343666"/>
            <a:ext cx="11684000" cy="6718301"/>
          </a:xfrm>
          <a:prstGeom prst="rect">
            <a:avLst/>
          </a:prstGeom>
        </p:spPr>
        <p:txBody>
          <a:bodyPr/>
          <a:lstStyle/>
          <a:p>
            <a:r>
              <a:t>Message in title, abstract, figures and opening paragraph (elevator pitch)</a:t>
            </a:r>
          </a:p>
          <a:p>
            <a:r>
              <a:t>Don't be passive, instead assert-justify* </a:t>
            </a:r>
          </a:p>
          <a:p>
            <a:r>
              <a:t>Included </a:t>
            </a:r>
            <a:r>
              <a:rPr>
                <a:latin typeface="Avenir Heavy"/>
                <a:ea typeface="Avenir Heavy"/>
                <a:cs typeface="Avenir Heavy"/>
                <a:sym typeface="Avenir Heavy"/>
              </a:rPr>
              <a:t>quantities </a:t>
            </a:r>
            <a:r>
              <a:t>not vague statements throughout</a:t>
            </a:r>
          </a:p>
          <a:p>
            <a:r>
              <a:t>“doing X will allow us to test theory A and B”</a:t>
            </a:r>
          </a:p>
          <a:p>
            <a:r>
              <a:t>Figures and schematics clear and used effectively</a:t>
            </a:r>
          </a:p>
        </p:txBody>
      </p:sp>
      <p:grpSp>
        <p:nvGrpSpPr>
          <p:cNvPr id="465" name="Group 465"/>
          <p:cNvGrpSpPr/>
          <p:nvPr/>
        </p:nvGrpSpPr>
        <p:grpSpPr>
          <a:xfrm rot="19360322">
            <a:off x="1358097" y="3401879"/>
            <a:ext cx="10795001" cy="2641601"/>
            <a:chOff x="0" y="0"/>
            <a:chExt cx="10795000" cy="2641600"/>
          </a:xfrm>
        </p:grpSpPr>
        <p:sp>
          <p:nvSpPr>
            <p:cNvPr id="464" name="Shape 464"/>
            <p:cNvSpPr/>
            <p:nvPr/>
          </p:nvSpPr>
          <p:spPr>
            <a:xfrm>
              <a:off x="165100" y="165099"/>
              <a:ext cx="10464801" cy="2311401"/>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400"/>
              </a:lvl1pPr>
            </a:lstStyle>
            <a:p>
              <a:r>
                <a:t>Learn from proposals that have been funded before</a:t>
              </a:r>
            </a:p>
          </p:txBody>
        </p:sp>
        <p:pic>
          <p:nvPicPr>
            <p:cNvPr id="463" name="Picture 462"/>
            <p:cNvPicPr>
              <a:picLocks/>
            </p:cNvPicPr>
            <p:nvPr/>
          </p:nvPicPr>
          <p:blipFill>
            <a:blip r:embed="rId3">
              <a:extLst/>
            </a:blip>
            <a:stretch>
              <a:fillRect/>
            </a:stretch>
          </p:blipFill>
          <p:spPr>
            <a:xfrm>
              <a:off x="0" y="-1"/>
              <a:ext cx="10795001" cy="2641601"/>
            </a:xfrm>
            <a:prstGeom prst="rect">
              <a:avLst/>
            </a:prstGeom>
            <a:effectLst/>
          </p:spPr>
        </p:pic>
      </p:grpSp>
      <p:sp>
        <p:nvSpPr>
          <p:cNvPr id="466" name="Shape 466"/>
          <p:cNvSpPr/>
          <p:nvPr/>
        </p:nvSpPr>
        <p:spPr>
          <a:xfrm>
            <a:off x="7471718" y="9114715"/>
            <a:ext cx="5128871"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*see http://www.researchfundingtoolkit.org/blog/</a:t>
            </a:r>
          </a:p>
        </p:txBody>
      </p:sp>
      <p:sp>
        <p:nvSpPr>
          <p:cNvPr id="467" name="Shape 467"/>
          <p:cNvSpPr>
            <a:spLocks noGrp="1"/>
          </p:cNvSpPr>
          <p:nvPr>
            <p:ph type="title"/>
          </p:nvPr>
        </p:nvSpPr>
        <p:spPr>
          <a:xfrm>
            <a:off x="467894" y="438484"/>
            <a:ext cx="12180721" cy="1422401"/>
          </a:xfrm>
          <a:prstGeom prst="rect">
            <a:avLst/>
          </a:prstGeom>
        </p:spPr>
        <p:txBody>
          <a:bodyPr/>
          <a:lstStyle/>
          <a:p>
            <a:pPr lvl="1"/>
            <a:r>
              <a:t>insider tips: SPECIFICS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type="title"/>
          </p:nvPr>
        </p:nvSpPr>
        <p:spPr>
          <a:xfrm>
            <a:off x="660400" y="609600"/>
            <a:ext cx="11566108" cy="1322054"/>
          </a:xfrm>
          <a:prstGeom prst="rect">
            <a:avLst/>
          </a:prstGeom>
        </p:spPr>
        <p:txBody>
          <a:bodyPr/>
          <a:lstStyle>
            <a:lvl1pPr defTabSz="455675">
              <a:defRPr sz="3432" spc="549"/>
            </a:lvl1pPr>
          </a:lstStyle>
          <a:p>
            <a:r>
              <a:t>insider tips: what makes a good interview?</a:t>
            </a:r>
          </a:p>
        </p:txBody>
      </p:sp>
      <p:sp>
        <p:nvSpPr>
          <p:cNvPr id="472" name="Shape 472"/>
          <p:cNvSpPr>
            <a:spLocks noGrp="1"/>
          </p:cNvSpPr>
          <p:nvPr>
            <p:ph type="body" idx="1"/>
          </p:nvPr>
        </p:nvSpPr>
        <p:spPr>
          <a:xfrm>
            <a:off x="601453" y="2596815"/>
            <a:ext cx="11684001" cy="6718301"/>
          </a:xfrm>
          <a:prstGeom prst="rect">
            <a:avLst/>
          </a:prstGeom>
        </p:spPr>
        <p:txBody>
          <a:bodyPr/>
          <a:lstStyle/>
          <a:p>
            <a:r>
              <a:rPr>
                <a:latin typeface="Avenir Heavy"/>
                <a:ea typeface="Avenir Heavy"/>
                <a:cs typeface="Avenir Heavy"/>
                <a:sym typeface="Avenir Heavy"/>
              </a:rPr>
              <a:t>practice: </a:t>
            </a:r>
            <a:r>
              <a:t>clear delivery of talk and well timed</a:t>
            </a:r>
          </a:p>
          <a:p>
            <a:r>
              <a:t>ensure even non experts understand your proposal</a:t>
            </a:r>
          </a:p>
          <a:p>
            <a:r>
              <a:t>include </a:t>
            </a:r>
            <a:r>
              <a:rPr>
                <a:solidFill>
                  <a:schemeClr val="accent2">
                    <a:satOff val="44164"/>
                    <a:lumOff val="14231"/>
                  </a:schemeClr>
                </a:solidFill>
                <a:latin typeface="Avenir Heavy"/>
                <a:ea typeface="Avenir Heavy"/>
                <a:cs typeface="Avenir Heavy"/>
                <a:sym typeface="Avenir Heavy"/>
              </a:rPr>
              <a:t>quantities</a:t>
            </a:r>
            <a:r>
              <a:rPr>
                <a:latin typeface="Avenir Heavy"/>
                <a:ea typeface="Avenir Heavy"/>
                <a:cs typeface="Avenir Heavy"/>
                <a:sym typeface="Avenir Heavy"/>
              </a:rPr>
              <a:t> </a:t>
            </a:r>
            <a:r>
              <a:t>and </a:t>
            </a:r>
            <a:r>
              <a:rPr>
                <a:solidFill>
                  <a:schemeClr val="accent2">
                    <a:satOff val="44164"/>
                    <a:lumOff val="14231"/>
                  </a:schemeClr>
                </a:solidFill>
                <a:latin typeface="Avenir Heavy"/>
                <a:ea typeface="Avenir Heavy"/>
                <a:cs typeface="Avenir Heavy"/>
                <a:sym typeface="Avenir Heavy"/>
              </a:rPr>
              <a:t>specifics</a:t>
            </a:r>
            <a:r>
              <a:rPr>
                <a:latin typeface="Avenir Heavy"/>
                <a:ea typeface="Avenir Heavy"/>
                <a:cs typeface="Avenir Heavy"/>
                <a:sym typeface="Avenir Heavy"/>
              </a:rPr>
              <a:t> </a:t>
            </a:r>
            <a:r>
              <a:t>not vague statements </a:t>
            </a:r>
          </a:p>
          <a:p>
            <a:r>
              <a:t>nice clear figures with big labels</a:t>
            </a:r>
          </a:p>
          <a:p>
            <a:r>
              <a:t>demonstrated leadership</a:t>
            </a:r>
          </a:p>
          <a:p>
            <a:r>
              <a:t>Calmly thought about and responded to questions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7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prstGeom prst="rect">
            <a:avLst/>
          </a:prstGeom>
        </p:spPr>
        <p:txBody>
          <a:bodyPr/>
          <a:lstStyle>
            <a:lvl1pPr defTabSz="537463">
              <a:defRPr sz="4140" spc="662"/>
            </a:lvl1pPr>
          </a:lstStyle>
          <a:p>
            <a:r>
              <a:t>final comments ON THE PROCESS</a:t>
            </a:r>
          </a:p>
        </p:txBody>
      </p:sp>
      <p:sp>
        <p:nvSpPr>
          <p:cNvPr id="477" name="Shape 477"/>
          <p:cNvSpPr>
            <a:spLocks noGrp="1"/>
          </p:cNvSpPr>
          <p:nvPr>
            <p:ph type="body" idx="1"/>
          </p:nvPr>
        </p:nvSpPr>
        <p:spPr>
          <a:xfrm>
            <a:off x="660400" y="2025650"/>
            <a:ext cx="11684000" cy="6718300"/>
          </a:xfrm>
          <a:prstGeom prst="rect">
            <a:avLst/>
          </a:prstGeom>
        </p:spPr>
        <p:txBody>
          <a:bodyPr/>
          <a:lstStyle/>
          <a:p>
            <a:pPr marL="465201" indent="-465201" defTabSz="578358">
              <a:spcBef>
                <a:spcPts val="4100"/>
              </a:spcBef>
              <a:defRPr sz="3564"/>
            </a:pPr>
            <a:r>
              <a:t>chances of funding small ~7-15% </a:t>
            </a:r>
          </a:p>
          <a:p>
            <a:pPr marL="465201" indent="-465201" defTabSz="578358">
              <a:spcBef>
                <a:spcPts val="4100"/>
              </a:spcBef>
              <a:defRPr sz="3564"/>
            </a:pPr>
            <a:r>
              <a:t>make the job as easy as possible for the panel because they have little time in which to make difficult decisions</a:t>
            </a:r>
          </a:p>
          <a:p>
            <a:pPr marL="465201" indent="-465201" defTabSz="578358">
              <a:spcBef>
                <a:spcPts val="4100"/>
              </a:spcBef>
              <a:defRPr sz="3564"/>
            </a:pPr>
            <a:r>
              <a:t>you cannot control some factors like competition</a:t>
            </a:r>
          </a:p>
          <a:p>
            <a:pPr marL="465201" indent="-465201" defTabSz="578358">
              <a:spcBef>
                <a:spcPts val="4100"/>
              </a:spcBef>
              <a:defRPr sz="3564"/>
            </a:pPr>
            <a:r>
              <a:t>don’t take rejection to heart - try to learn from the feedback </a:t>
            </a:r>
          </a:p>
          <a:p>
            <a:pPr marL="465201" indent="-465201" defTabSz="578358">
              <a:spcBef>
                <a:spcPts val="4100"/>
              </a:spcBef>
              <a:defRPr sz="3564"/>
            </a:pPr>
            <a:r>
              <a:t>use already funded proposals as a guide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prstGeom prst="rect">
            <a:avLst/>
          </a:prstGeom>
        </p:spPr>
        <p:txBody>
          <a:bodyPr/>
          <a:lstStyle/>
          <a:p>
            <a:r>
              <a:t>the grants panel</a:t>
            </a:r>
          </a:p>
        </p:txBody>
      </p:sp>
      <p:pic>
        <p:nvPicPr>
          <p:cNvPr id="340" name="Review_panel.jpg"/>
          <p:cNvPicPr>
            <a:picLocks noChangeAspect="1"/>
          </p:cNvPicPr>
          <p:nvPr/>
        </p:nvPicPr>
        <p:blipFill>
          <a:blip r:embed="rId3">
            <a:extLst/>
          </a:blip>
          <a:stretch>
            <a:fillRect/>
          </a:stretch>
        </p:blipFill>
        <p:spPr>
          <a:xfrm>
            <a:off x="6521961" y="2294642"/>
            <a:ext cx="6374395" cy="4780796"/>
          </a:xfrm>
          <a:prstGeom prst="rect">
            <a:avLst/>
          </a:prstGeom>
          <a:ln w="12700">
            <a:miter lim="400000"/>
          </a:ln>
        </p:spPr>
      </p:pic>
      <p:sp>
        <p:nvSpPr>
          <p:cNvPr id="341" name="Shape 341"/>
          <p:cNvSpPr>
            <a:spLocks noGrp="1"/>
          </p:cNvSpPr>
          <p:nvPr>
            <p:ph type="body" sz="half" idx="1"/>
          </p:nvPr>
        </p:nvSpPr>
        <p:spPr>
          <a:xfrm>
            <a:off x="229017" y="1867067"/>
            <a:ext cx="6003341" cy="7035466"/>
          </a:xfrm>
          <a:prstGeom prst="rect">
            <a:avLst/>
          </a:prstGeom>
        </p:spPr>
        <p:txBody>
          <a:bodyPr/>
          <a:lstStyle/>
          <a:p>
            <a:pPr marL="394715" indent="-394715" defTabSz="490727">
              <a:spcBef>
                <a:spcPts val="3500"/>
              </a:spcBef>
              <a:defRPr sz="3024"/>
            </a:pPr>
            <a:r>
              <a:t>made up of </a:t>
            </a:r>
            <a:r>
              <a:rPr>
                <a:latin typeface="Avenir Heavy"/>
                <a:ea typeface="Avenir Heavy"/>
                <a:cs typeface="Avenir Heavy"/>
                <a:sym typeface="Avenir Heavy"/>
              </a:rPr>
              <a:t>Chair</a:t>
            </a:r>
            <a:r>
              <a:t> and expert panel members, with help from funding office</a:t>
            </a:r>
          </a:p>
          <a:p>
            <a:pPr marL="394715" indent="-394715" defTabSz="490727">
              <a:spcBef>
                <a:spcPts val="3500"/>
              </a:spcBef>
              <a:defRPr sz="3024"/>
            </a:pPr>
            <a:r>
              <a:t>individuals grade proposals </a:t>
            </a:r>
            <a:r>
              <a:rPr>
                <a:solidFill>
                  <a:schemeClr val="accent2">
                    <a:satOff val="44164"/>
                    <a:lumOff val="14231"/>
                  </a:schemeClr>
                </a:solidFill>
                <a:latin typeface="Avenir Heavy"/>
                <a:ea typeface="Avenir Heavy"/>
                <a:cs typeface="Avenir Heavy"/>
                <a:sym typeface="Avenir Heavy"/>
              </a:rPr>
              <a:t>blindly</a:t>
            </a:r>
            <a:r>
              <a:t> based on pre-set criteria</a:t>
            </a:r>
          </a:p>
          <a:p>
            <a:pPr marL="394715" indent="-394715" defTabSz="490727">
              <a:spcBef>
                <a:spcPts val="3500"/>
              </a:spcBef>
              <a:defRPr sz="3024"/>
            </a:pPr>
            <a:r>
              <a:t>proposals are ranked </a:t>
            </a:r>
            <a:r>
              <a:rPr>
                <a:solidFill>
                  <a:schemeClr val="accent2">
                    <a:satOff val="44164"/>
                    <a:lumOff val="14231"/>
                  </a:schemeClr>
                </a:solidFill>
                <a:latin typeface="Avenir Heavy"/>
                <a:ea typeface="Avenir Heavy"/>
                <a:cs typeface="Avenir Heavy"/>
                <a:sym typeface="Avenir Heavy"/>
              </a:rPr>
              <a:t>by the panel</a:t>
            </a:r>
          </a:p>
          <a:p>
            <a:pPr marL="394715" indent="-394715" defTabSz="490727">
              <a:spcBef>
                <a:spcPts val="3500"/>
              </a:spcBef>
              <a:defRPr sz="3024"/>
            </a:pPr>
            <a:r>
              <a:t>panel makes </a:t>
            </a:r>
            <a:r>
              <a:rPr>
                <a:solidFill>
                  <a:schemeClr val="accent2">
                    <a:satOff val="44164"/>
                    <a:lumOff val="14231"/>
                  </a:schemeClr>
                </a:solidFill>
                <a:latin typeface="Avenir Heavy"/>
                <a:ea typeface="Avenir Heavy"/>
                <a:cs typeface="Avenir Heavy"/>
                <a:sym typeface="Avenir Heavy"/>
              </a:rPr>
              <a:t>recommendations</a:t>
            </a:r>
            <a:r>
              <a:t> for funding to funding bodies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p:nvPr/>
        </p:nvSpPr>
        <p:spPr>
          <a:xfrm>
            <a:off x="386180" y="1542440"/>
            <a:ext cx="12124066" cy="8230152"/>
          </a:xfrm>
          <a:prstGeom prst="rect">
            <a:avLst/>
          </a:prstGeom>
          <a:solidFill>
            <a:srgbClr val="FFFFFF"/>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346" name="Shape 346"/>
          <p:cNvSpPr>
            <a:spLocks noGrp="1"/>
          </p:cNvSpPr>
          <p:nvPr>
            <p:ph type="title"/>
          </p:nvPr>
        </p:nvSpPr>
        <p:spPr>
          <a:prstGeom prst="rect">
            <a:avLst/>
          </a:prstGeom>
        </p:spPr>
        <p:txBody>
          <a:bodyPr/>
          <a:lstStyle>
            <a:lvl1pPr defTabSz="473201">
              <a:defRPr sz="4050" spc="648">
                <a:latin typeface="Avenir Book"/>
                <a:ea typeface="Avenir Book"/>
                <a:cs typeface="Avenir Book"/>
                <a:sym typeface="Avenir Book"/>
              </a:defRPr>
            </a:lvl1pPr>
          </a:lstStyle>
          <a:p>
            <a:r>
              <a:t>Who Gets Funded (IDEAL WORLD)?</a:t>
            </a:r>
          </a:p>
        </p:txBody>
      </p:sp>
      <p:sp>
        <p:nvSpPr>
          <p:cNvPr id="347" name="Shape 347"/>
          <p:cNvSpPr/>
          <p:nvPr/>
        </p:nvSpPr>
        <p:spPr>
          <a:xfrm>
            <a:off x="1842346" y="1842346"/>
            <a:ext cx="9970348" cy="5527041"/>
          </a:xfrm>
          <a:prstGeom prst="rect">
            <a:avLst/>
          </a:prstGeom>
          <a:ln w="254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sp>
        <p:nvSpPr>
          <p:cNvPr id="348" name="Shape 348"/>
          <p:cNvSpPr/>
          <p:nvPr/>
        </p:nvSpPr>
        <p:spPr>
          <a:xfrm rot="16220158">
            <a:off x="-2226763" y="3787048"/>
            <a:ext cx="6719148" cy="879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sz="4400">
                <a:solidFill>
                  <a:srgbClr val="000000"/>
                </a:solidFill>
                <a:latin typeface="Arial Unicode MS"/>
                <a:ea typeface="Arial Unicode MS"/>
                <a:cs typeface="Arial Unicode MS"/>
                <a:sym typeface="Arial Unicode MS"/>
              </a:defRPr>
            </a:lvl1pPr>
          </a:lstStyle>
          <a:p>
            <a:r>
              <a:t>Number of  proposals</a:t>
            </a:r>
          </a:p>
        </p:txBody>
      </p:sp>
      <p:sp>
        <p:nvSpPr>
          <p:cNvPr id="349" name="Shape 349"/>
          <p:cNvSpPr/>
          <p:nvPr/>
        </p:nvSpPr>
        <p:spPr>
          <a:xfrm rot="18726608">
            <a:off x="10150493" y="7874111"/>
            <a:ext cx="826019"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Poor</a:t>
            </a:r>
          </a:p>
        </p:txBody>
      </p:sp>
      <p:sp>
        <p:nvSpPr>
          <p:cNvPr id="350" name="Shape 350"/>
          <p:cNvSpPr/>
          <p:nvPr/>
        </p:nvSpPr>
        <p:spPr>
          <a:xfrm rot="18726608">
            <a:off x="7061606" y="7949766"/>
            <a:ext cx="908321"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Good</a:t>
            </a:r>
          </a:p>
        </p:txBody>
      </p:sp>
      <p:sp>
        <p:nvSpPr>
          <p:cNvPr id="351" name="Shape 351"/>
          <p:cNvSpPr/>
          <p:nvPr/>
        </p:nvSpPr>
        <p:spPr>
          <a:xfrm rot="18726608">
            <a:off x="8904284" y="7946842"/>
            <a:ext cx="694158"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Fair</a:t>
            </a:r>
          </a:p>
        </p:txBody>
      </p:sp>
      <p:sp>
        <p:nvSpPr>
          <p:cNvPr id="352" name="Shape 352"/>
          <p:cNvSpPr/>
          <p:nvPr/>
        </p:nvSpPr>
        <p:spPr>
          <a:xfrm rot="18726608">
            <a:off x="491169" y="8050291"/>
            <a:ext cx="2806419"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Outstanding</a:t>
            </a:r>
          </a:p>
        </p:txBody>
      </p:sp>
      <p:sp>
        <p:nvSpPr>
          <p:cNvPr id="353" name="Shape 353"/>
          <p:cNvSpPr/>
          <p:nvPr/>
        </p:nvSpPr>
        <p:spPr>
          <a:xfrm rot="18726608">
            <a:off x="3049182" y="8234054"/>
            <a:ext cx="1482499"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Excellent</a:t>
            </a:r>
          </a:p>
        </p:txBody>
      </p:sp>
      <p:sp>
        <p:nvSpPr>
          <p:cNvPr id="354" name="Shape 354"/>
          <p:cNvSpPr/>
          <p:nvPr/>
        </p:nvSpPr>
        <p:spPr>
          <a:xfrm rot="18726608">
            <a:off x="4754701" y="8349857"/>
            <a:ext cx="1646806" cy="4983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1300480">
              <a:defRPr sz="2400" b="1">
                <a:solidFill>
                  <a:srgbClr val="000000"/>
                </a:solidFill>
                <a:latin typeface="News Gothic MT"/>
                <a:ea typeface="News Gothic MT"/>
                <a:cs typeface="News Gothic MT"/>
                <a:sym typeface="News Gothic MT"/>
              </a:defRPr>
            </a:lvl1pPr>
          </a:lstStyle>
          <a:p>
            <a:r>
              <a:t>Very Good</a:t>
            </a:r>
          </a:p>
        </p:txBody>
      </p:sp>
      <p:sp>
        <p:nvSpPr>
          <p:cNvPr id="355" name="Shape 355"/>
          <p:cNvSpPr/>
          <p:nvPr/>
        </p:nvSpPr>
        <p:spPr>
          <a:xfrm>
            <a:off x="2167466" y="6502400"/>
            <a:ext cx="758614" cy="866987"/>
          </a:xfrm>
          <a:prstGeom prst="rect">
            <a:avLst/>
          </a:prstGeom>
          <a:solidFill>
            <a:srgbClr val="0000FF"/>
          </a:solidFill>
          <a:ln w="127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sp>
        <p:nvSpPr>
          <p:cNvPr id="356" name="Shape 356"/>
          <p:cNvSpPr/>
          <p:nvPr/>
        </p:nvSpPr>
        <p:spPr>
          <a:xfrm>
            <a:off x="7586133" y="5418666"/>
            <a:ext cx="758614" cy="1950721"/>
          </a:xfrm>
          <a:prstGeom prst="rect">
            <a:avLst/>
          </a:prstGeom>
          <a:solidFill>
            <a:srgbClr val="0000CC"/>
          </a:solidFill>
          <a:ln w="127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sp>
        <p:nvSpPr>
          <p:cNvPr id="357" name="Shape 357"/>
          <p:cNvSpPr/>
          <p:nvPr/>
        </p:nvSpPr>
        <p:spPr>
          <a:xfrm>
            <a:off x="9320107" y="6394026"/>
            <a:ext cx="758614" cy="975361"/>
          </a:xfrm>
          <a:prstGeom prst="rect">
            <a:avLst/>
          </a:prstGeom>
          <a:solidFill>
            <a:srgbClr val="0000CC"/>
          </a:solidFill>
          <a:ln w="127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sp>
        <p:nvSpPr>
          <p:cNvPr id="358" name="Shape 358"/>
          <p:cNvSpPr/>
          <p:nvPr/>
        </p:nvSpPr>
        <p:spPr>
          <a:xfrm>
            <a:off x="10512213" y="7152640"/>
            <a:ext cx="758614" cy="216747"/>
          </a:xfrm>
          <a:prstGeom prst="rect">
            <a:avLst/>
          </a:prstGeom>
          <a:solidFill>
            <a:srgbClr val="09213B"/>
          </a:solidFill>
          <a:ln w="127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sp>
        <p:nvSpPr>
          <p:cNvPr id="359" name="Shape 359"/>
          <p:cNvSpPr/>
          <p:nvPr/>
        </p:nvSpPr>
        <p:spPr>
          <a:xfrm>
            <a:off x="4009813" y="3359573"/>
            <a:ext cx="758614" cy="4009814"/>
          </a:xfrm>
          <a:prstGeom prst="rect">
            <a:avLst/>
          </a:prstGeom>
          <a:solidFill>
            <a:srgbClr val="0000CC"/>
          </a:solidFill>
          <a:ln w="12700">
            <a:solidFill>
              <a:srgbClr val="333333"/>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grpSp>
        <p:nvGrpSpPr>
          <p:cNvPr id="363" name="Group 363"/>
          <p:cNvGrpSpPr/>
          <p:nvPr/>
        </p:nvGrpSpPr>
        <p:grpSpPr>
          <a:xfrm>
            <a:off x="1950719" y="4359768"/>
            <a:ext cx="2492588" cy="3009619"/>
            <a:chOff x="0" y="0"/>
            <a:chExt cx="2492586" cy="3009618"/>
          </a:xfrm>
        </p:grpSpPr>
        <p:sp>
          <p:nvSpPr>
            <p:cNvPr id="360" name="Shape 360"/>
            <p:cNvSpPr/>
            <p:nvPr/>
          </p:nvSpPr>
          <p:spPr>
            <a:xfrm>
              <a:off x="0" y="0"/>
              <a:ext cx="1261341" cy="12349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p>
              <a:pPr algn="l" defTabSz="1300480">
                <a:defRPr sz="2400">
                  <a:solidFill>
                    <a:srgbClr val="000000"/>
                  </a:solidFill>
                  <a:latin typeface="Tahoma"/>
                  <a:ea typeface="Tahoma"/>
                  <a:cs typeface="Tahoma"/>
                  <a:sym typeface="Tahoma"/>
                </a:defRPr>
              </a:pPr>
              <a:r>
                <a:t>“Almost</a:t>
              </a:r>
            </a:p>
            <a:p>
              <a:pPr algn="l" defTabSz="1300480">
                <a:defRPr sz="2400">
                  <a:solidFill>
                    <a:srgbClr val="000000"/>
                  </a:solidFill>
                  <a:latin typeface="Tahoma"/>
                  <a:ea typeface="Tahoma"/>
                  <a:cs typeface="Tahoma"/>
                  <a:sym typeface="Tahoma"/>
                </a:defRPr>
              </a:pPr>
              <a:r>
                <a:t>Always </a:t>
              </a:r>
            </a:p>
            <a:p>
              <a:pPr algn="l" defTabSz="1300480">
                <a:defRPr sz="2400">
                  <a:solidFill>
                    <a:srgbClr val="000000"/>
                  </a:solidFill>
                  <a:latin typeface="Tahoma"/>
                  <a:ea typeface="Tahoma"/>
                  <a:cs typeface="Tahoma"/>
                  <a:sym typeface="Tahoma"/>
                </a:defRPr>
              </a:pPr>
              <a:r>
                <a:t>Funded”</a:t>
              </a:r>
            </a:p>
          </p:txBody>
        </p:sp>
        <p:sp>
          <p:nvSpPr>
            <p:cNvPr id="361" name="Shape 361"/>
            <p:cNvSpPr/>
            <p:nvPr/>
          </p:nvSpPr>
          <p:spPr>
            <a:xfrm flipH="1">
              <a:off x="2492586" y="83538"/>
              <a:ext cx="1" cy="2926081"/>
            </a:xfrm>
            <a:prstGeom prst="line">
              <a:avLst/>
            </a:prstGeom>
            <a:noFill/>
            <a:ln w="63500" cap="flat">
              <a:solidFill>
                <a:srgbClr val="FF0000"/>
              </a:solidFill>
              <a:prstDash val="dash"/>
              <a:roun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sp>
          <p:nvSpPr>
            <p:cNvPr id="362" name="Shape 362"/>
            <p:cNvSpPr/>
            <p:nvPr/>
          </p:nvSpPr>
          <p:spPr>
            <a:xfrm flipH="1" flipV="1">
              <a:off x="1517226" y="1058897"/>
              <a:ext cx="866988" cy="1"/>
            </a:xfrm>
            <a:prstGeom prst="line">
              <a:avLst/>
            </a:prstGeom>
            <a:noFill/>
            <a:ln w="63500" cap="flat">
              <a:solidFill>
                <a:srgbClr val="FF0000"/>
              </a:solidFill>
              <a:prstDash val="solid"/>
              <a:round/>
              <a:tailEnd type="triangle" w="med" len="me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grpSp>
      <p:grpSp>
        <p:nvGrpSpPr>
          <p:cNvPr id="373" name="Group 373"/>
          <p:cNvGrpSpPr/>
          <p:nvPr/>
        </p:nvGrpSpPr>
        <p:grpSpPr>
          <a:xfrm>
            <a:off x="4436491" y="1826259"/>
            <a:ext cx="5881555" cy="5644284"/>
            <a:chOff x="0" y="0"/>
            <a:chExt cx="5881554" cy="5644282"/>
          </a:xfrm>
        </p:grpSpPr>
        <p:sp>
          <p:nvSpPr>
            <p:cNvPr id="364" name="Shape 364"/>
            <p:cNvSpPr/>
            <p:nvPr/>
          </p:nvSpPr>
          <p:spPr>
            <a:xfrm>
              <a:off x="1625600" y="0"/>
              <a:ext cx="1300481" cy="5527041"/>
            </a:xfrm>
            <a:prstGeom prst="rect">
              <a:avLst/>
            </a:prstGeom>
            <a:solidFill>
              <a:srgbClr val="DDDDDD"/>
            </a:solidFill>
            <a:ln w="12700" cap="flat">
              <a:noFill/>
              <a:miter lim="400000"/>
            </a:ln>
            <a:effectLst/>
          </p:spPr>
          <p:txBody>
            <a:bodyPr wrap="square" lIns="65023" tIns="65023" rIns="65023" bIns="65023" numCol="1" anchor="ctr">
              <a:noAutofit/>
            </a:bodyPr>
            <a:lstStyle/>
            <a:p>
              <a:pPr algn="l" defTabSz="1300480">
                <a:defRPr sz="2400">
                  <a:solidFill>
                    <a:srgbClr val="000000"/>
                  </a:solidFill>
                  <a:latin typeface="News Gothic MT"/>
                  <a:ea typeface="News Gothic MT"/>
                  <a:cs typeface="News Gothic MT"/>
                  <a:sym typeface="News Gothic MT"/>
                </a:defRPr>
              </a:pPr>
              <a:endParaRPr/>
            </a:p>
          </p:txBody>
        </p:sp>
        <p:sp>
          <p:nvSpPr>
            <p:cNvPr id="365" name="Shape 365"/>
            <p:cNvSpPr/>
            <p:nvPr/>
          </p:nvSpPr>
          <p:spPr>
            <a:xfrm>
              <a:off x="0" y="0"/>
              <a:ext cx="1300481" cy="1517227"/>
            </a:xfrm>
            <a:prstGeom prst="rect">
              <a:avLst/>
            </a:prstGeom>
            <a:solidFill>
              <a:srgbClr val="DDDDDD"/>
            </a:solidFill>
            <a:ln w="12700" cap="flat">
              <a:noFill/>
              <a:miter lim="400000"/>
            </a:ln>
            <a:effectLst/>
          </p:spPr>
          <p:txBody>
            <a:bodyPr wrap="square" lIns="65023" tIns="65023" rIns="65023" bIns="65023" numCol="1" anchor="ctr">
              <a:noAutofit/>
            </a:bodyPr>
            <a:lstStyle/>
            <a:p>
              <a:pPr algn="l" defTabSz="1300480">
                <a:defRPr sz="2400">
                  <a:solidFill>
                    <a:srgbClr val="000000"/>
                  </a:solidFill>
                  <a:latin typeface="News Gothic MT"/>
                  <a:ea typeface="News Gothic MT"/>
                  <a:cs typeface="News Gothic MT"/>
                  <a:sym typeface="News Gothic MT"/>
                </a:defRPr>
              </a:pPr>
              <a:endParaRPr/>
            </a:p>
          </p:txBody>
        </p:sp>
        <p:sp>
          <p:nvSpPr>
            <p:cNvPr id="366" name="Shape 366"/>
            <p:cNvSpPr/>
            <p:nvPr/>
          </p:nvSpPr>
          <p:spPr>
            <a:xfrm>
              <a:off x="325120" y="0"/>
              <a:ext cx="1300481" cy="5527041"/>
            </a:xfrm>
            <a:prstGeom prst="rect">
              <a:avLst/>
            </a:prstGeom>
            <a:solidFill>
              <a:srgbClr val="DDDDDD"/>
            </a:solidFill>
            <a:ln w="12700" cap="flat">
              <a:noFill/>
              <a:miter lim="400000"/>
            </a:ln>
            <a:effectLst/>
          </p:spPr>
          <p:txBody>
            <a:bodyPr wrap="square" lIns="65023" tIns="65023" rIns="65023" bIns="65023" numCol="1" anchor="ctr">
              <a:noAutofit/>
            </a:bodyPr>
            <a:lstStyle/>
            <a:p>
              <a:pPr algn="l" defTabSz="1300480">
                <a:defRPr sz="2400">
                  <a:solidFill>
                    <a:srgbClr val="000000"/>
                  </a:solidFill>
                  <a:latin typeface="News Gothic MT"/>
                  <a:ea typeface="News Gothic MT"/>
                  <a:cs typeface="News Gothic MT"/>
                  <a:sym typeface="News Gothic MT"/>
                </a:defRPr>
              </a:pPr>
              <a:endParaRPr/>
            </a:p>
          </p:txBody>
        </p:sp>
        <p:grpSp>
          <p:nvGrpSpPr>
            <p:cNvPr id="372" name="Group 372"/>
            <p:cNvGrpSpPr/>
            <p:nvPr/>
          </p:nvGrpSpPr>
          <p:grpSpPr>
            <a:xfrm>
              <a:off x="2425252" y="216746"/>
              <a:ext cx="3456303" cy="5427537"/>
              <a:chOff x="-392452" y="0"/>
              <a:chExt cx="3456301" cy="5427535"/>
            </a:xfrm>
          </p:grpSpPr>
          <p:sp>
            <p:nvSpPr>
              <p:cNvPr id="367" name="Shape 367"/>
              <p:cNvSpPr/>
              <p:nvPr/>
            </p:nvSpPr>
            <p:spPr>
              <a:xfrm>
                <a:off x="395096" y="2371487"/>
                <a:ext cx="2123949" cy="866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p>
                <a:pPr algn="l" defTabSz="1300480">
                  <a:defRPr sz="2400">
                    <a:solidFill>
                      <a:srgbClr val="000000"/>
                    </a:solidFill>
                    <a:latin typeface="Tahoma"/>
                    <a:ea typeface="Tahoma"/>
                    <a:cs typeface="Tahoma"/>
                    <a:sym typeface="Tahoma"/>
                  </a:defRPr>
                </a:pPr>
                <a:r>
                  <a:t>Almost Never </a:t>
                </a:r>
              </a:p>
              <a:p>
                <a:pPr algn="l" defTabSz="1300480">
                  <a:defRPr sz="2400">
                    <a:solidFill>
                      <a:srgbClr val="000000"/>
                    </a:solidFill>
                    <a:latin typeface="Tahoma"/>
                    <a:ea typeface="Tahoma"/>
                    <a:cs typeface="Tahoma"/>
                    <a:sym typeface="Tahoma"/>
                  </a:defRPr>
                </a:pPr>
                <a:r>
                  <a:t>funded</a:t>
                </a:r>
              </a:p>
            </p:txBody>
          </p:sp>
          <p:sp>
            <p:nvSpPr>
              <p:cNvPr id="368" name="Shape 368"/>
              <p:cNvSpPr/>
              <p:nvPr/>
            </p:nvSpPr>
            <p:spPr>
              <a:xfrm flipH="1">
                <a:off x="-381359" y="2393082"/>
                <a:ext cx="1" cy="3034454"/>
              </a:xfrm>
              <a:prstGeom prst="line">
                <a:avLst/>
              </a:prstGeom>
              <a:noFill/>
              <a:ln w="63500" cap="flat">
                <a:solidFill>
                  <a:srgbClr val="FF0000"/>
                </a:solidFill>
                <a:prstDash val="dash"/>
                <a:roun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sp>
            <p:nvSpPr>
              <p:cNvPr id="369" name="Shape 369"/>
              <p:cNvSpPr/>
              <p:nvPr/>
            </p:nvSpPr>
            <p:spPr>
              <a:xfrm>
                <a:off x="-392453" y="2804811"/>
                <a:ext cx="866987" cy="1"/>
              </a:xfrm>
              <a:prstGeom prst="line">
                <a:avLst/>
              </a:prstGeom>
              <a:noFill/>
              <a:ln w="63500" cap="flat">
                <a:solidFill>
                  <a:srgbClr val="FF0000"/>
                </a:solidFill>
                <a:prstDash val="solid"/>
                <a:round/>
                <a:tailEnd type="triangle" w="med" len="me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sp>
            <p:nvSpPr>
              <p:cNvPr id="370" name="Shape 370"/>
              <p:cNvSpPr/>
              <p:nvPr/>
            </p:nvSpPr>
            <p:spPr>
              <a:xfrm>
                <a:off x="1223715" y="0"/>
                <a:ext cx="1840134" cy="549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p>
                <a:pPr algn="l" defTabSz="1300480">
                  <a:defRPr sz="2400">
                    <a:solidFill>
                      <a:srgbClr val="FF3300"/>
                    </a:solidFill>
                    <a:latin typeface="Comic Sans MS"/>
                    <a:ea typeface="Comic Sans MS"/>
                    <a:cs typeface="Comic Sans MS"/>
                    <a:sym typeface="Comic Sans MS"/>
                  </a:defRPr>
                </a:pPr>
                <a:r>
                  <a:t>“Gray” Zone</a:t>
                </a:r>
              </a:p>
            </p:txBody>
          </p:sp>
          <p:sp>
            <p:nvSpPr>
              <p:cNvPr id="371" name="Shape 371"/>
              <p:cNvSpPr/>
              <p:nvPr/>
            </p:nvSpPr>
            <p:spPr>
              <a:xfrm flipH="1">
                <a:off x="-1" y="433493"/>
                <a:ext cx="1300482" cy="866987"/>
              </a:xfrm>
              <a:prstGeom prst="line">
                <a:avLst/>
              </a:prstGeom>
              <a:noFill/>
              <a:ln w="63500" cap="flat">
                <a:solidFill>
                  <a:srgbClr val="FF6600"/>
                </a:solidFill>
                <a:prstDash val="solid"/>
                <a:round/>
                <a:tailEnd type="stealth" w="med" len="me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grpSp>
      </p:grpSp>
      <p:pic>
        <p:nvPicPr>
          <p:cNvPr id="374" name="image.png"/>
          <p:cNvPicPr>
            <a:picLocks noChangeAspect="1"/>
          </p:cNvPicPr>
          <p:nvPr/>
        </p:nvPicPr>
        <p:blipFill>
          <a:blip r:embed="rId3">
            <a:extLst/>
          </a:blip>
          <a:stretch>
            <a:fillRect/>
          </a:stretch>
        </p:blipFill>
        <p:spPr>
          <a:xfrm>
            <a:off x="11124437" y="7694933"/>
            <a:ext cx="1211923" cy="1211924"/>
          </a:xfrm>
          <a:prstGeom prst="rect">
            <a:avLst/>
          </a:prstGeom>
          <a:ln w="12700">
            <a:miter lim="400000"/>
          </a:ln>
        </p:spPr>
      </p:pic>
      <p:sp>
        <p:nvSpPr>
          <p:cNvPr id="375" name="Shape 375"/>
          <p:cNvSpPr/>
          <p:nvPr/>
        </p:nvSpPr>
        <p:spPr>
          <a:xfrm>
            <a:off x="2234632" y="9325981"/>
            <a:ext cx="993149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spcBef>
                <a:spcPts val="400"/>
              </a:spcBef>
              <a:defRPr sz="2300">
                <a:solidFill>
                  <a:srgbClr val="000000"/>
                </a:solidFill>
                <a:latin typeface="Avenir Book"/>
                <a:ea typeface="Avenir Book"/>
                <a:cs typeface="Avenir Book"/>
                <a:sym typeface="Avenir Book"/>
              </a:defRPr>
            </a:lvl1pPr>
          </a:lstStyle>
          <a:p>
            <a:r>
              <a:t>slide adapted from Richard McCourt http://slideplayer.com/slide/4567027/ </a:t>
            </a:r>
          </a:p>
        </p:txBody>
      </p:sp>
      <p:grpSp>
        <p:nvGrpSpPr>
          <p:cNvPr id="379" name="Group 379"/>
          <p:cNvGrpSpPr/>
          <p:nvPr/>
        </p:nvGrpSpPr>
        <p:grpSpPr>
          <a:xfrm>
            <a:off x="2292903" y="1885125"/>
            <a:ext cx="2761357" cy="2926081"/>
            <a:chOff x="642422" y="0"/>
            <a:chExt cx="2761356" cy="2926080"/>
          </a:xfrm>
        </p:grpSpPr>
        <p:sp>
          <p:nvSpPr>
            <p:cNvPr id="376" name="Shape 376"/>
            <p:cNvSpPr/>
            <p:nvPr/>
          </p:nvSpPr>
          <p:spPr>
            <a:xfrm>
              <a:off x="642422" y="169"/>
              <a:ext cx="1465533" cy="866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p>
              <a:pPr algn="l" defTabSz="1300480">
                <a:defRPr sz="2400">
                  <a:solidFill>
                    <a:srgbClr val="000000"/>
                  </a:solidFill>
                  <a:latin typeface="Tahoma"/>
                  <a:ea typeface="Tahoma"/>
                  <a:cs typeface="Tahoma"/>
                  <a:sym typeface="Tahoma"/>
                </a:defRPr>
              </a:pPr>
              <a:r>
                <a:t>Typically </a:t>
              </a:r>
            </a:p>
            <a:p>
              <a:pPr algn="l" defTabSz="1300480">
                <a:defRPr sz="2400">
                  <a:solidFill>
                    <a:srgbClr val="000000"/>
                  </a:solidFill>
                  <a:latin typeface="Tahoma"/>
                  <a:ea typeface="Tahoma"/>
                  <a:cs typeface="Tahoma"/>
                  <a:sym typeface="Tahoma"/>
                </a:defRPr>
              </a:pPr>
              <a:r>
                <a:t>funded</a:t>
              </a:r>
            </a:p>
          </p:txBody>
        </p:sp>
        <p:sp>
          <p:nvSpPr>
            <p:cNvPr id="377" name="Shape 377"/>
            <p:cNvSpPr/>
            <p:nvPr/>
          </p:nvSpPr>
          <p:spPr>
            <a:xfrm flipH="1">
              <a:off x="3403778" y="0"/>
              <a:ext cx="1" cy="2926081"/>
            </a:xfrm>
            <a:prstGeom prst="line">
              <a:avLst/>
            </a:prstGeom>
            <a:noFill/>
            <a:ln w="63500" cap="flat">
              <a:solidFill>
                <a:srgbClr val="FF0000"/>
              </a:solidFill>
              <a:prstDash val="dash"/>
              <a:roun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sp>
          <p:nvSpPr>
            <p:cNvPr id="378" name="Shape 378"/>
            <p:cNvSpPr/>
            <p:nvPr/>
          </p:nvSpPr>
          <p:spPr>
            <a:xfrm flipH="1" flipV="1">
              <a:off x="1714009" y="433493"/>
              <a:ext cx="1517228" cy="1"/>
            </a:xfrm>
            <a:prstGeom prst="line">
              <a:avLst/>
            </a:prstGeom>
            <a:noFill/>
            <a:ln w="63500" cap="flat">
              <a:solidFill>
                <a:srgbClr val="FF0000"/>
              </a:solidFill>
              <a:prstDash val="solid"/>
              <a:round/>
              <a:tailEnd type="triangle" w="med" len="med"/>
            </a:ln>
            <a:effectLst/>
          </p:spPr>
          <p:txBody>
            <a:bodyPr wrap="square" lIns="65023" tIns="65023" rIns="65023" bIns="65023" numCol="1" anchor="t">
              <a:noAutofit/>
            </a:bodyPr>
            <a:lstStyle/>
            <a:p>
              <a:pPr algn="l" defTabSz="1300480">
                <a:defRPr sz="3400">
                  <a:solidFill>
                    <a:srgbClr val="000000"/>
                  </a:solidFill>
                  <a:latin typeface="News Gothic MT"/>
                  <a:ea typeface="News Gothic MT"/>
                  <a:cs typeface="News Gothic MT"/>
                  <a:sym typeface="News Gothic MT"/>
                </a:defRPr>
              </a:pPr>
              <a:endParaRPr/>
            </a:p>
          </p:txBody>
        </p:sp>
      </p:grpSp>
      <p:sp>
        <p:nvSpPr>
          <p:cNvPr id="380" name="Shape 380"/>
          <p:cNvSpPr/>
          <p:nvPr/>
        </p:nvSpPr>
        <p:spPr>
          <a:xfrm>
            <a:off x="6068906" y="2384213"/>
            <a:ext cx="758615" cy="4985174"/>
          </a:xfrm>
          <a:prstGeom prst="rect">
            <a:avLst/>
          </a:prstGeom>
          <a:solidFill>
            <a:srgbClr val="0000CC"/>
          </a:solidFill>
          <a:ln w="12700">
            <a:solidFill>
              <a:srgbClr val="000000"/>
            </a:solidFill>
          </a:ln>
        </p:spPr>
        <p:txBody>
          <a:bodyPr lIns="65023" tIns="65023" rIns="65023" bIns="65023" anchor="ctr"/>
          <a:lstStyle/>
          <a:p>
            <a:pPr algn="l" defTabSz="1300480">
              <a:defRPr sz="2400">
                <a:solidFill>
                  <a:srgbClr val="000000"/>
                </a:solidFill>
                <a:latin typeface="News Gothic MT"/>
                <a:ea typeface="News Gothic MT"/>
                <a:cs typeface="News Gothic MT"/>
                <a:sym typeface="News Gothic MT"/>
              </a:defRPr>
            </a:pPr>
            <a:endParaRPr/>
          </a:p>
        </p:txBody>
      </p:sp>
      <p:grpSp>
        <p:nvGrpSpPr>
          <p:cNvPr id="385" name="Group 385"/>
          <p:cNvGrpSpPr/>
          <p:nvPr/>
        </p:nvGrpSpPr>
        <p:grpSpPr>
          <a:xfrm>
            <a:off x="1283449" y="928873"/>
            <a:ext cx="11234861" cy="7610572"/>
            <a:chOff x="-171514" y="0"/>
            <a:chExt cx="11234860" cy="7610571"/>
          </a:xfrm>
        </p:grpSpPr>
        <p:grpSp>
          <p:nvGrpSpPr>
            <p:cNvPr id="383" name="Group 383"/>
            <p:cNvGrpSpPr/>
            <p:nvPr/>
          </p:nvGrpSpPr>
          <p:grpSpPr>
            <a:xfrm rot="19935745">
              <a:off x="-546656" y="3768908"/>
              <a:ext cx="11518748" cy="1231901"/>
              <a:chOff x="0" y="0"/>
              <a:chExt cx="11518747" cy="1231900"/>
            </a:xfrm>
          </p:grpSpPr>
          <p:sp>
            <p:nvSpPr>
              <p:cNvPr id="382" name="Shape 382"/>
              <p:cNvSpPr/>
              <p:nvPr/>
            </p:nvSpPr>
            <p:spPr>
              <a:xfrm>
                <a:off x="127000" y="127000"/>
                <a:ext cx="11264748" cy="977901"/>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spcBef>
                    <a:spcPts val="4200"/>
                  </a:spcBef>
                  <a:defRPr sz="3600">
                    <a:solidFill>
                      <a:srgbClr val="000000"/>
                    </a:solidFill>
                  </a:defRPr>
                </a:lvl1pPr>
              </a:lstStyle>
              <a:p>
                <a:r>
                  <a:t>funding rates at ~10% fellowships, 10-15% ERC grants</a:t>
                </a:r>
              </a:p>
            </p:txBody>
          </p:sp>
          <p:pic>
            <p:nvPicPr>
              <p:cNvPr id="381" name="Picture 380"/>
              <p:cNvPicPr>
                <a:picLocks/>
              </p:cNvPicPr>
              <p:nvPr/>
            </p:nvPicPr>
            <p:blipFill>
              <a:blip r:embed="rId4">
                <a:extLst/>
              </a:blip>
              <a:stretch>
                <a:fillRect/>
              </a:stretch>
            </p:blipFill>
            <p:spPr>
              <a:xfrm>
                <a:off x="-1" y="-1"/>
                <a:ext cx="11518749" cy="1231901"/>
              </a:xfrm>
              <a:prstGeom prst="rect">
                <a:avLst/>
              </a:prstGeom>
              <a:effectLst/>
            </p:spPr>
          </p:pic>
        </p:grpSp>
        <p:sp>
          <p:nvSpPr>
            <p:cNvPr id="384" name="Shape 384"/>
            <p:cNvSpPr/>
            <p:nvPr/>
          </p:nvSpPr>
          <p:spPr>
            <a:xfrm>
              <a:off x="5864492" y="0"/>
              <a:ext cx="5198854" cy="0"/>
            </a:xfrm>
            <a:prstGeom prst="line">
              <a:avLst/>
            </a:prstGeom>
            <a:noFill/>
            <a:ln w="63500" cap="flat">
              <a:solidFill>
                <a:schemeClr val="accent5"/>
              </a:solidFill>
              <a:prstDash val="solid"/>
              <a:miter lim="400000"/>
            </a:ln>
            <a:effectLst/>
          </p:spPr>
          <p:txBody>
            <a:bodyPr wrap="square" lIns="50800" tIns="50800" rIns="50800" bIns="50800" numCol="1" anchor="ctr">
              <a:noAutofit/>
            </a:bodyPr>
            <a:lstStyle/>
            <a:p>
              <a:pPr>
                <a:defRPr sz="2400" cap="all" spc="384">
                  <a:solidFill>
                    <a:schemeClr val="accent2">
                      <a:satOff val="44164"/>
                      <a:lumOff val="14231"/>
                    </a:schemeClr>
                  </a:solidFill>
                  <a:latin typeface="Avenir Medium"/>
                  <a:ea typeface="Avenir Medium"/>
                  <a:cs typeface="Avenir Medium"/>
                  <a:sym typeface="Avenir Medium"/>
                </a:defRPr>
              </a:pPr>
              <a:endParaRP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1" animBg="1" advAuto="0"/>
      <p:bldP spid="373" grpId="2" animBg="1" advAuto="0"/>
      <p:bldP spid="379" grpId="3" animBg="1" advAuto="0"/>
      <p:bldP spid="385"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body" idx="13"/>
          </p:nvPr>
        </p:nvSpPr>
        <p:spPr>
          <a:prstGeom prst="rect">
            <a:avLst/>
          </a:prstGeom>
        </p:spPr>
        <p:txBody>
          <a:bodyPr/>
          <a:lstStyle/>
          <a:p>
            <a:r>
              <a:t>2015 community report from the STFC Astronomy Grants Panel</a:t>
            </a:r>
          </a:p>
        </p:txBody>
      </p:sp>
      <p:sp>
        <p:nvSpPr>
          <p:cNvPr id="390" name="Shape 390"/>
          <p:cNvSpPr>
            <a:spLocks noGrp="1"/>
          </p:cNvSpPr>
          <p:nvPr>
            <p:ph type="body" idx="14"/>
          </p:nvPr>
        </p:nvSpPr>
        <p:spPr>
          <a:xfrm>
            <a:off x="1270000" y="3975100"/>
            <a:ext cx="10464800" cy="1270001"/>
          </a:xfrm>
          <a:prstGeom prst="rect">
            <a:avLst/>
          </a:prstGeom>
        </p:spPr>
        <p:txBody>
          <a:bodyPr/>
          <a:lstStyle/>
          <a:p>
            <a:r>
              <a:t>“a significant volume of excellent research cannot be supported”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4" name="Shape 394"/>
          <p:cNvSpPr>
            <a:spLocks noGrp="1"/>
          </p:cNvSpPr>
          <p:nvPr>
            <p:ph type="title"/>
          </p:nvPr>
        </p:nvSpPr>
        <p:spPr>
          <a:prstGeom prst="rect">
            <a:avLst/>
          </a:prstGeom>
        </p:spPr>
        <p:txBody>
          <a:bodyPr/>
          <a:lstStyle/>
          <a:p>
            <a:r>
              <a:t>to apply or not to apply?</a:t>
            </a:r>
          </a:p>
        </p:txBody>
      </p:sp>
      <p:sp>
        <p:nvSpPr>
          <p:cNvPr id="395" name="Shape 395"/>
          <p:cNvSpPr>
            <a:spLocks noGrp="1"/>
          </p:cNvSpPr>
          <p:nvPr>
            <p:ph type="body" idx="1"/>
          </p:nvPr>
        </p:nvSpPr>
        <p:spPr>
          <a:prstGeom prst="rect">
            <a:avLst/>
          </a:prstGeom>
        </p:spPr>
        <p:txBody>
          <a:bodyPr/>
          <a:lstStyle/>
          <a:p>
            <a:pPr marL="0" indent="0" defTabSz="457200">
              <a:lnSpc>
                <a:spcPct val="117999"/>
              </a:lnSpc>
              <a:spcBef>
                <a:spcPts val="0"/>
              </a:spcBef>
              <a:buClrTx/>
              <a:buSzTx/>
              <a:buNone/>
              <a:defRPr sz="2200">
                <a:latin typeface="Helvetica Neue"/>
                <a:ea typeface="Helvetica Neue"/>
                <a:cs typeface="Helvetica Neue"/>
                <a:sym typeface="Helvetica Neue"/>
              </a:defRPr>
            </a:pPr>
            <a:r>
              <a:t>Stassun et al</a:t>
            </a:r>
          </a:p>
          <a:p>
            <a:pPr marL="0" indent="0" defTabSz="457200">
              <a:lnSpc>
                <a:spcPct val="117999"/>
              </a:lnSpc>
              <a:spcBef>
                <a:spcPts val="0"/>
              </a:spcBef>
              <a:buClrTx/>
              <a:buSzTx/>
              <a:buNone/>
              <a:defRPr sz="2200">
                <a:latin typeface="Helvetica Neue"/>
                <a:ea typeface="Helvetica Neue"/>
                <a:cs typeface="Helvetica Neue"/>
                <a:sym typeface="Helvetica Neue"/>
              </a:defRPr>
            </a:pPr>
            <a:r>
              <a:t>Ted and Courtney von Hippel (2015)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p:nvPr/>
        </p:nvSpPr>
        <p:spPr>
          <a:xfrm>
            <a:off x="135021" y="161210"/>
            <a:ext cx="4615949" cy="1849856"/>
          </a:xfrm>
          <a:prstGeom prst="roundRect">
            <a:avLst>
              <a:gd name="adj" fmla="val 20235"/>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a:t>
            </a:r>
          </a:p>
          <a:p>
            <a:pPr>
              <a:defRPr cap="all" spc="639">
                <a:latin typeface="Avenir Medium"/>
                <a:ea typeface="Avenir Medium"/>
                <a:cs typeface="Avenir Medium"/>
                <a:sym typeface="Avenir Medium"/>
              </a:defRPr>
            </a:pPr>
            <a:r>
              <a:t>The panel</a:t>
            </a:r>
          </a:p>
        </p:txBody>
      </p:sp>
      <p:sp>
        <p:nvSpPr>
          <p:cNvPr id="400" name="Shape 400"/>
          <p:cNvSpPr/>
          <p:nvPr/>
        </p:nvSpPr>
        <p:spPr>
          <a:xfrm>
            <a:off x="135021" y="3400780"/>
            <a:ext cx="4615949" cy="2263108"/>
          </a:xfrm>
          <a:prstGeom prst="roundRect">
            <a:avLst>
              <a:gd name="adj" fmla="val 1654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II</a:t>
            </a:r>
          </a:p>
          <a:p>
            <a:pPr>
              <a:defRPr cap="all" spc="639">
                <a:latin typeface="Avenir Medium"/>
                <a:ea typeface="Avenir Medium"/>
                <a:cs typeface="Avenir Medium"/>
                <a:sym typeface="Avenir Medium"/>
              </a:defRPr>
            </a:pPr>
            <a:r>
              <a:t>external REVIEW</a:t>
            </a:r>
          </a:p>
        </p:txBody>
      </p:sp>
      <p:sp>
        <p:nvSpPr>
          <p:cNvPr id="401" name="Shape 401"/>
          <p:cNvSpPr/>
          <p:nvPr/>
        </p:nvSpPr>
        <p:spPr>
          <a:xfrm>
            <a:off x="138376" y="7053602"/>
            <a:ext cx="4615950" cy="2495467"/>
          </a:xfrm>
          <a:prstGeom prst="roundRect">
            <a:avLst>
              <a:gd name="adj" fmla="val 1500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III </a:t>
            </a:r>
          </a:p>
          <a:p>
            <a:pPr>
              <a:defRPr cap="all" spc="639">
                <a:latin typeface="Avenir Medium"/>
                <a:ea typeface="Avenir Medium"/>
                <a:cs typeface="Avenir Medium"/>
                <a:sym typeface="Avenir Medium"/>
              </a:defRPr>
            </a:pPr>
            <a:r>
              <a:t>PRE-PANEL meeting </a:t>
            </a:r>
          </a:p>
        </p:txBody>
      </p:sp>
      <p:sp>
        <p:nvSpPr>
          <p:cNvPr id="402" name="Shape 402"/>
          <p:cNvSpPr/>
          <p:nvPr/>
        </p:nvSpPr>
        <p:spPr>
          <a:xfrm>
            <a:off x="6282739" y="466399"/>
            <a:ext cx="6435559" cy="2495468"/>
          </a:xfrm>
          <a:prstGeom prst="roundRect">
            <a:avLst>
              <a:gd name="adj" fmla="val 1500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Heavy"/>
                <a:ea typeface="Avenir Heavy"/>
                <a:cs typeface="Avenir Heavy"/>
                <a:sym typeface="Avenir Heavy"/>
              </a:defRPr>
            </a:pPr>
            <a:r>
              <a:t>STAGE IV </a:t>
            </a:r>
          </a:p>
          <a:p>
            <a:pPr>
              <a:defRPr cap="all" spc="639">
                <a:latin typeface="Avenir Medium"/>
                <a:ea typeface="Avenir Medium"/>
                <a:cs typeface="Avenir Medium"/>
                <a:sym typeface="Avenir Medium"/>
              </a:defRPr>
            </a:pPr>
            <a:r>
              <a:rPr>
                <a:latin typeface="Avenir Heavy"/>
                <a:ea typeface="Avenir Heavy"/>
                <a:cs typeface="Avenir Heavy"/>
                <a:sym typeface="Avenir Heavy"/>
              </a:rPr>
              <a:t>the panel meeting</a:t>
            </a:r>
            <a:r>
              <a:t> </a:t>
            </a:r>
          </a:p>
        </p:txBody>
      </p:sp>
      <p:sp>
        <p:nvSpPr>
          <p:cNvPr id="403" name="Shape 403"/>
          <p:cNvSpPr/>
          <p:nvPr/>
        </p:nvSpPr>
        <p:spPr>
          <a:xfrm>
            <a:off x="6796087" y="6791733"/>
            <a:ext cx="4615950" cy="2495467"/>
          </a:xfrm>
          <a:prstGeom prst="roundRect">
            <a:avLst>
              <a:gd name="adj" fmla="val 15000"/>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V </a:t>
            </a:r>
          </a:p>
          <a:p>
            <a:pPr>
              <a:defRPr cap="all" spc="639">
                <a:latin typeface="Avenir Medium"/>
                <a:ea typeface="Avenir Medium"/>
                <a:cs typeface="Avenir Medium"/>
                <a:sym typeface="Avenir Medium"/>
              </a:defRPr>
            </a:pPr>
            <a:r>
              <a:t>final outcome</a:t>
            </a:r>
          </a:p>
        </p:txBody>
      </p:sp>
      <p:sp>
        <p:nvSpPr>
          <p:cNvPr id="404" name="Shape 404"/>
          <p:cNvSpPr/>
          <p:nvPr/>
        </p:nvSpPr>
        <p:spPr>
          <a:xfrm>
            <a:off x="8230058" y="4110455"/>
            <a:ext cx="4615950" cy="1409116"/>
          </a:xfrm>
          <a:prstGeom prst="roundRect">
            <a:avLst>
              <a:gd name="adj" fmla="val 26564"/>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800" cap="all" spc="448">
                <a:latin typeface="Avenir Medium"/>
                <a:ea typeface="Avenir Medium"/>
                <a:cs typeface="Avenir Medium"/>
                <a:sym typeface="Avenir Medium"/>
              </a:defRPr>
            </a:pPr>
            <a:r>
              <a:t>STAGE IV* </a:t>
            </a:r>
          </a:p>
          <a:p>
            <a:pPr>
              <a:defRPr sz="2800" cap="all" spc="448">
                <a:latin typeface="Avenir Medium"/>
                <a:ea typeface="Avenir Medium"/>
                <a:cs typeface="Avenir Medium"/>
                <a:sym typeface="Avenir Medium"/>
              </a:defRPr>
            </a:pPr>
            <a:r>
              <a:t>the interview </a:t>
            </a:r>
          </a:p>
        </p:txBody>
      </p:sp>
      <p:sp>
        <p:nvSpPr>
          <p:cNvPr id="405" name="Shape 405"/>
          <p:cNvSpPr/>
          <p:nvPr/>
        </p:nvSpPr>
        <p:spPr>
          <a:xfrm rot="5481064">
            <a:off x="1826521" y="2406720"/>
            <a:ext cx="1244512" cy="600847"/>
          </a:xfrm>
          <a:prstGeom prst="rightArrow">
            <a:avLst>
              <a:gd name="adj1" fmla="val 34451"/>
              <a:gd name="adj2" fmla="val 86438"/>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06" name="Shape 406"/>
          <p:cNvSpPr/>
          <p:nvPr/>
        </p:nvSpPr>
        <p:spPr>
          <a:xfrm rot="5481064">
            <a:off x="1826521" y="6115989"/>
            <a:ext cx="1244512" cy="600847"/>
          </a:xfrm>
          <a:prstGeom prst="rightArrow">
            <a:avLst>
              <a:gd name="adj1" fmla="val 34451"/>
              <a:gd name="adj2" fmla="val 86438"/>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07" name="Shape 407"/>
          <p:cNvSpPr/>
          <p:nvPr/>
        </p:nvSpPr>
        <p:spPr>
          <a:xfrm rot="5400000">
            <a:off x="5569551" y="4514589"/>
            <a:ext cx="3341581" cy="600848"/>
          </a:xfrm>
          <a:prstGeom prst="rightArrow">
            <a:avLst>
              <a:gd name="adj1" fmla="val 34451"/>
              <a:gd name="adj2" fmla="val 86438"/>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08" name="Shape 408"/>
          <p:cNvSpPr/>
          <p:nvPr/>
        </p:nvSpPr>
        <p:spPr>
          <a:xfrm rot="5400000">
            <a:off x="10526090" y="3254328"/>
            <a:ext cx="960522" cy="563666"/>
          </a:xfrm>
          <a:prstGeom prst="rightArrow">
            <a:avLst>
              <a:gd name="adj1" fmla="val 34451"/>
              <a:gd name="adj2" fmla="val 86438"/>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
        <p:nvSpPr>
          <p:cNvPr id="409" name="Shape 409"/>
          <p:cNvSpPr/>
          <p:nvPr/>
        </p:nvSpPr>
        <p:spPr>
          <a:xfrm rot="17250364">
            <a:off x="3257349" y="4706657"/>
            <a:ext cx="4538557" cy="600847"/>
          </a:xfrm>
          <a:prstGeom prst="rightArrow">
            <a:avLst>
              <a:gd name="adj1" fmla="val 34451"/>
              <a:gd name="adj2" fmla="val 86438"/>
            </a:avLst>
          </a:prstGeom>
          <a:solidFill>
            <a:schemeClr val="accent2">
              <a:satOff val="44164"/>
              <a:lumOff val="14231"/>
            </a:schemeClr>
          </a:solidFill>
          <a:ln w="12700">
            <a:miter lim="400000"/>
          </a:ln>
        </p:spPr>
        <p:txBody>
          <a:bodyPr lIns="50800" tIns="50800" rIns="50800" bIns="50800" anchor="ctr"/>
          <a:lstStyle/>
          <a:p>
            <a:pPr>
              <a:defRPr sz="2400" cap="all" spc="384">
                <a:latin typeface="Avenir Medium"/>
                <a:ea typeface="Avenir Medium"/>
                <a:cs typeface="Avenir Medium"/>
                <a:sym typeface="Avenir Medium"/>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body" idx="1"/>
          </p:nvPr>
        </p:nvSpPr>
        <p:spPr>
          <a:xfrm>
            <a:off x="536407" y="1955131"/>
            <a:ext cx="11931985" cy="7359735"/>
          </a:xfrm>
          <a:prstGeom prst="rect">
            <a:avLst/>
          </a:prstGeom>
        </p:spPr>
        <p:txBody>
          <a:bodyPr/>
          <a:lstStyle/>
          <a:p>
            <a:r>
              <a:t>Chair sets out criteria, rules and panel are reminded to be professional and to consider equality, diversity and be aware of unconcious bias</a:t>
            </a:r>
          </a:p>
          <a:p>
            <a:r>
              <a:t>1st and 2nd </a:t>
            </a:r>
            <a:r>
              <a:rPr>
                <a:solidFill>
                  <a:schemeClr val="accent2">
                    <a:satOff val="44164"/>
                    <a:lumOff val="14231"/>
                  </a:schemeClr>
                </a:solidFill>
                <a:latin typeface="Avenir Heavy"/>
                <a:ea typeface="Avenir Heavy"/>
                <a:cs typeface="Avenir Heavy"/>
                <a:sym typeface="Avenir Heavy"/>
              </a:rPr>
              <a:t>introducers</a:t>
            </a:r>
            <a:r>
              <a:t> assigned to set of proposals within their area of expertise</a:t>
            </a:r>
          </a:p>
          <a:p>
            <a:r>
              <a:t>1st introducers are in charge of leading discussion of their proposals at every stage including collating referees and applicant responses etc</a:t>
            </a:r>
          </a:p>
        </p:txBody>
      </p:sp>
      <p:sp>
        <p:nvSpPr>
          <p:cNvPr id="412" name="Shape 412"/>
          <p:cNvSpPr/>
          <p:nvPr/>
        </p:nvSpPr>
        <p:spPr>
          <a:xfrm>
            <a:off x="375109" y="307014"/>
            <a:ext cx="12254582" cy="1845428"/>
          </a:xfrm>
          <a:prstGeom prst="roundRect">
            <a:avLst>
              <a:gd name="adj" fmla="val 20284"/>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a:t>
            </a:r>
          </a:p>
          <a:p>
            <a:pPr>
              <a:defRPr cap="all" spc="639">
                <a:latin typeface="Avenir Medium"/>
                <a:ea typeface="Avenir Medium"/>
                <a:cs typeface="Avenir Medium"/>
                <a:sym typeface="Avenir Medium"/>
              </a:defRPr>
            </a:pPr>
            <a:r>
              <a:t>The panel</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p:cNvSpPr>
          <p:nvPr>
            <p:ph type="body" idx="1"/>
          </p:nvPr>
        </p:nvSpPr>
        <p:spPr>
          <a:xfrm>
            <a:off x="660400" y="2453439"/>
            <a:ext cx="11684000" cy="6718301"/>
          </a:xfrm>
          <a:prstGeom prst="rect">
            <a:avLst/>
          </a:prstGeom>
        </p:spPr>
        <p:txBody>
          <a:bodyPr/>
          <a:lstStyle/>
          <a:p>
            <a:r>
              <a:t>Introducer invites 2-3 reviewers (UK). ERC invites 8 reviewers. This means you are writing your proposal for: </a:t>
            </a:r>
          </a:p>
          <a:p>
            <a:pPr lvl="1"/>
            <a:r>
              <a:rPr>
                <a:latin typeface="Avenir Heavy"/>
                <a:ea typeface="Avenir Heavy"/>
                <a:cs typeface="Avenir Heavy"/>
                <a:sym typeface="Avenir Heavy"/>
              </a:rPr>
              <a:t>reviewers</a:t>
            </a:r>
            <a:r>
              <a:t> - need very clear aims and how you will achieve the goals</a:t>
            </a:r>
          </a:p>
          <a:p>
            <a:pPr lvl="1"/>
            <a:r>
              <a:rPr>
                <a:latin typeface="Avenir Heavy"/>
                <a:ea typeface="Avenir Heavy"/>
                <a:cs typeface="Avenir Heavy"/>
                <a:sym typeface="Avenir Heavy"/>
              </a:rPr>
              <a:t>the panel</a:t>
            </a:r>
            <a:r>
              <a:t> - make it easy for any intelligent but non specialist to grasp the importance of your proposal</a:t>
            </a:r>
          </a:p>
        </p:txBody>
      </p:sp>
      <p:sp>
        <p:nvSpPr>
          <p:cNvPr id="415" name="Shape 415"/>
          <p:cNvSpPr/>
          <p:nvPr/>
        </p:nvSpPr>
        <p:spPr>
          <a:xfrm>
            <a:off x="339557" y="250110"/>
            <a:ext cx="12226425" cy="1832644"/>
          </a:xfrm>
          <a:prstGeom prst="roundRect">
            <a:avLst>
              <a:gd name="adj" fmla="val 20425"/>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II</a:t>
            </a:r>
          </a:p>
          <a:p>
            <a:pPr>
              <a:defRPr cap="all" spc="639">
                <a:latin typeface="Avenir Medium"/>
                <a:ea typeface="Avenir Medium"/>
                <a:cs typeface="Avenir Medium"/>
                <a:sym typeface="Avenir Medium"/>
              </a:defRPr>
            </a:pPr>
            <a:r>
              <a:t>external REVIEW</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body" idx="1"/>
          </p:nvPr>
        </p:nvSpPr>
        <p:spPr>
          <a:xfrm>
            <a:off x="660400" y="2581776"/>
            <a:ext cx="11684000" cy="6718301"/>
          </a:xfrm>
          <a:prstGeom prst="rect">
            <a:avLst/>
          </a:prstGeom>
        </p:spPr>
        <p:txBody>
          <a:bodyPr/>
          <a:lstStyle/>
          <a:p>
            <a:r>
              <a:t>You get a chance to respond to the reviewers - use this opportunity wisely</a:t>
            </a:r>
          </a:p>
          <a:p>
            <a:r>
              <a:t>Panelists </a:t>
            </a:r>
            <a:r>
              <a:rPr>
                <a:solidFill>
                  <a:schemeClr val="accent2">
                    <a:satOff val="44164"/>
                    <a:lumOff val="14231"/>
                  </a:schemeClr>
                </a:solidFill>
                <a:latin typeface="Avenir Heavy"/>
                <a:ea typeface="Avenir Heavy"/>
                <a:cs typeface="Avenir Heavy"/>
                <a:sym typeface="Avenir Heavy"/>
              </a:rPr>
              <a:t>read all proposals</a:t>
            </a:r>
            <a:r>
              <a:t> + CV + all reviewer comments + all applicant responses (each one ~40 pages)</a:t>
            </a:r>
          </a:p>
          <a:p>
            <a:r>
              <a:t>All panel members read and score all proposals offline</a:t>
            </a:r>
          </a:p>
          <a:p>
            <a:r>
              <a:t>These scores are collated by funding office before face to face meeting</a:t>
            </a:r>
          </a:p>
        </p:txBody>
      </p:sp>
      <p:sp>
        <p:nvSpPr>
          <p:cNvPr id="420" name="Shape 420"/>
          <p:cNvSpPr/>
          <p:nvPr/>
        </p:nvSpPr>
        <p:spPr>
          <a:xfrm>
            <a:off x="463675" y="307682"/>
            <a:ext cx="12077450" cy="1604212"/>
          </a:xfrm>
          <a:prstGeom prst="roundRect">
            <a:avLst>
              <a:gd name="adj" fmla="val 23334"/>
            </a:avLst>
          </a:prstGeom>
          <a:solidFill>
            <a:schemeClr val="accent2">
              <a:satOff val="44164"/>
              <a:lumOff val="142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cap="all" spc="639">
                <a:latin typeface="Avenir Medium"/>
                <a:ea typeface="Avenir Medium"/>
                <a:cs typeface="Avenir Medium"/>
                <a:sym typeface="Avenir Medium"/>
              </a:defRPr>
            </a:pPr>
            <a:r>
              <a:t>STAGE III </a:t>
            </a:r>
          </a:p>
          <a:p>
            <a:pPr>
              <a:defRPr cap="all" spc="639">
                <a:latin typeface="Avenir Medium"/>
                <a:ea typeface="Avenir Medium"/>
                <a:cs typeface="Avenir Medium"/>
                <a:sym typeface="Avenir Medium"/>
              </a:defRPr>
            </a:pPr>
            <a:r>
              <a:t>PRE-PANEL meeting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build="p" bldLvl="5" animBg="1" advAuto="0"/>
    </p:bldLst>
  </p:timing>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3229</Words>
  <Application>Microsoft Macintosh PowerPoint</Application>
  <PresentationFormat>Custom</PresentationFormat>
  <Paragraphs>197</Paragraphs>
  <Slides>19</Slides>
  <Notes>15</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New_Template1</vt:lpstr>
      <vt:lpstr>PowerPoint Presentation</vt:lpstr>
      <vt:lpstr>the grants panel</vt:lpstr>
      <vt:lpstr>Who Gets Funded (IDEAL WORLD)?</vt:lpstr>
      <vt:lpstr>PowerPoint Presentation</vt:lpstr>
      <vt:lpstr>to apply or not to apply?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FELLOWSHIPS</vt:lpstr>
      <vt:lpstr>PowerPoint Presentation</vt:lpstr>
      <vt:lpstr>EXAMPLE QUESTIONS</vt:lpstr>
      <vt:lpstr>insider tips: what makes a good application?</vt:lpstr>
      <vt:lpstr>insider tips: SPECIFICS</vt:lpstr>
      <vt:lpstr>insider tips: what makes a good interview?</vt:lpstr>
      <vt:lpstr>final comments ON 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 Shinton</cp:lastModifiedBy>
  <cp:revision>1</cp:revision>
  <dcterms:modified xsi:type="dcterms:W3CDTF">2016-06-01T20:55:42Z</dcterms:modified>
</cp:coreProperties>
</file>