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DD"/>
          </a:solidFill>
        </a:fill>
      </a:tcStyle>
    </a:wholeTbl>
    <a:band2H>
      <a:tcTxStyle/>
      <a:tcStyle>
        <a:tcBdr/>
        <a:fill>
          <a:solidFill>
            <a:srgbClr val="EFF6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003366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003366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C0183-B349-1A43-9689-46DAE96816F9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0F27E9-841A-D949-A353-6662436364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Negotiate how you will work together</a:t>
          </a:r>
          <a:endParaRPr lang="en-US" dirty="0">
            <a:solidFill>
              <a:schemeClr val="tx1"/>
            </a:solidFill>
          </a:endParaRPr>
        </a:p>
      </dgm:t>
    </dgm:pt>
    <dgm:pt modelId="{74EC984D-9F8A-4A4F-9ED6-64D3A3F8BD3C}" type="parTrans" cxnId="{9A721A42-02F4-F146-98FE-A0BBE578C3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445D25-14F3-0147-A788-A4FC22E477D8}" type="sibTrans" cxnId="{9A721A42-02F4-F146-98FE-A0BBE578C3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EB65E8-3EE6-664E-95E8-4D0901A863F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Overall plan &amp; deadlines</a:t>
          </a:r>
          <a:endParaRPr lang="en-US" dirty="0">
            <a:solidFill>
              <a:schemeClr val="tx1"/>
            </a:solidFill>
          </a:endParaRPr>
        </a:p>
      </dgm:t>
    </dgm:pt>
    <dgm:pt modelId="{7433039A-AD1E-5E48-93E4-BE3218F4FBFB}" type="parTrans" cxnId="{E53F4833-A5EB-F04E-B817-81E159A3D7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6A6F5B-C54F-5249-BBE5-A00AF29F1FEC}" type="sibTrans" cxnId="{E53F4833-A5EB-F04E-B817-81E159A3D7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52B987-3830-9E40-8185-BCD6825F2C6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Time/frequency meetings</a:t>
          </a:r>
          <a:endParaRPr lang="en-US" dirty="0">
            <a:solidFill>
              <a:schemeClr val="tx1"/>
            </a:solidFill>
          </a:endParaRPr>
        </a:p>
      </dgm:t>
    </dgm:pt>
    <dgm:pt modelId="{520B344B-E6DB-B64E-A0F2-97D945B6D66C}" type="parTrans" cxnId="{83A4B467-50A8-DB46-96A9-21A7A6338E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5FDEF2-AA2A-B147-A7BC-E9854AB19141}" type="sibTrans" cxnId="{83A4B467-50A8-DB46-96A9-21A7A6338E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D33E3A3-C9F3-304A-8980-85C2BD9FFE3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Involvement in research seminars etc.</a:t>
          </a:r>
          <a:endParaRPr lang="en-US" dirty="0">
            <a:solidFill>
              <a:schemeClr val="tx1"/>
            </a:solidFill>
          </a:endParaRPr>
        </a:p>
      </dgm:t>
    </dgm:pt>
    <dgm:pt modelId="{C3C35622-3011-F046-874F-6CD014AC2C15}" type="parTrans" cxnId="{0CCE3661-A2D5-6E42-9F2B-F9056CE2E6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9D0C39-4C8B-FD47-86E8-7F1AE163875B}" type="sibTrans" cxnId="{0CCE3661-A2D5-6E42-9F2B-F9056CE2E6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34523C-4AB7-3046-A3C7-FB9D7946F1B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What skills &amp; training</a:t>
          </a:r>
          <a:endParaRPr lang="en-US" dirty="0">
            <a:solidFill>
              <a:schemeClr val="tx1"/>
            </a:solidFill>
          </a:endParaRPr>
        </a:p>
      </dgm:t>
    </dgm:pt>
    <dgm:pt modelId="{D6F8D47A-E70A-A54F-B258-A18462168A20}" type="parTrans" cxnId="{BB545FC5-25B3-B641-AFC6-B8B6C6FAD7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16BC0D-0099-8743-8383-929AD70FEB63}" type="sibTrans" cxnId="{BB545FC5-25B3-B641-AFC6-B8B6C6FAD7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7EBD37-BE80-6347-BDE2-D0F1DBB32E77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Feedback when?</a:t>
          </a:r>
          <a:endParaRPr lang="en-US" dirty="0">
            <a:solidFill>
              <a:schemeClr val="tx1"/>
            </a:solidFill>
          </a:endParaRPr>
        </a:p>
      </dgm:t>
    </dgm:pt>
    <dgm:pt modelId="{5380F17B-D9DA-0047-828D-5971A07ADAD5}" type="parTrans" cxnId="{B5C6910D-20E2-3D4B-8B85-B72CA21F8D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88D3E4-FC12-7946-9EBD-99C15C1F7E9D}" type="sibTrans" cxnId="{B5C6910D-20E2-3D4B-8B85-B72CA21F8D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9716FC-AB0D-094C-9A44-4FFE0DA5A9E3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Regular writing or draft?</a:t>
          </a:r>
          <a:endParaRPr lang="en-US" dirty="0">
            <a:solidFill>
              <a:schemeClr val="tx1"/>
            </a:solidFill>
          </a:endParaRPr>
        </a:p>
      </dgm:t>
    </dgm:pt>
    <dgm:pt modelId="{0CACA344-6AB6-1943-9C7D-C4BD9C1763E6}" type="parTrans" cxnId="{1DC46F82-F47F-2748-93BE-95EB071FAA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65CA80-E405-8541-9CFE-F21168F56508}" type="sibTrans" cxnId="{1DC46F82-F47F-2748-93BE-95EB071FAA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A0973C-E559-2348-BAC1-C502E921FFA2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Availability of supervisor</a:t>
          </a:r>
          <a:endParaRPr lang="en-US" dirty="0">
            <a:solidFill>
              <a:schemeClr val="tx1"/>
            </a:solidFill>
          </a:endParaRPr>
        </a:p>
      </dgm:t>
    </dgm:pt>
    <dgm:pt modelId="{F5632C4F-B259-1549-BD6A-B0E1EED7367B}" type="parTrans" cxnId="{BA0A8751-7655-7B4D-BA41-3F7B5DB445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2B90AC-9296-A642-84EC-8ACC96A4EAEF}" type="sibTrans" cxnId="{BA0A8751-7655-7B4D-BA41-3F7B5DB445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9E86FE-75A7-0546-8A0C-06999AE761F6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Career development</a:t>
          </a:r>
          <a:endParaRPr lang="en-US" dirty="0">
            <a:solidFill>
              <a:schemeClr val="tx1"/>
            </a:solidFill>
          </a:endParaRPr>
        </a:p>
      </dgm:t>
    </dgm:pt>
    <dgm:pt modelId="{5962FF0A-2772-BF4F-8A51-A33E57407D01}" type="parTrans" cxnId="{8D37B473-3519-BE42-95FC-DB0453E128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025EBA-873C-244B-9162-31B424A33ECF}" type="sibTrans" cxnId="{8D37B473-3519-BE42-95FC-DB0453E128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F7ED3B-E589-0845-AA0F-8351630C16B3}" type="pres">
      <dgm:prSet presAssocID="{3DFC0183-B349-1A43-9689-46DAE96816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D044E6-5C0C-684D-8C49-DD944A090CB5}" type="pres">
      <dgm:prSet presAssocID="{810F27E9-841A-D949-A353-6662436364B4}" presName="centerShape" presStyleLbl="node0" presStyleIdx="0" presStyleCnt="1"/>
      <dgm:spPr/>
      <dgm:t>
        <a:bodyPr/>
        <a:lstStyle/>
        <a:p>
          <a:endParaRPr lang="en-US"/>
        </a:p>
      </dgm:t>
    </dgm:pt>
    <dgm:pt modelId="{94A6BCB2-6E3A-A042-B11A-DCD799B7AF26}" type="pres">
      <dgm:prSet presAssocID="{27EB65E8-3EE6-664E-95E8-4D0901A863F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08FA2-DE04-7543-B1CF-57BB347215B3}" type="pres">
      <dgm:prSet presAssocID="{27EB65E8-3EE6-664E-95E8-4D0901A863F5}" presName="dummy" presStyleCnt="0"/>
      <dgm:spPr/>
    </dgm:pt>
    <dgm:pt modelId="{B2C4D192-8220-D24F-B557-5D702A762E93}" type="pres">
      <dgm:prSet presAssocID="{606A6F5B-C54F-5249-BBE5-A00AF29F1FEC}" presName="sibTrans" presStyleLbl="sibTrans2D1" presStyleIdx="0" presStyleCnt="8"/>
      <dgm:spPr/>
      <dgm:t>
        <a:bodyPr/>
        <a:lstStyle/>
        <a:p>
          <a:endParaRPr lang="en-US"/>
        </a:p>
      </dgm:t>
    </dgm:pt>
    <dgm:pt modelId="{2609DB22-E3CD-8249-807F-623D716FCB95}" type="pres">
      <dgm:prSet presAssocID="{BE52B987-3830-9E40-8185-BCD6825F2C6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74A0F-8727-9F46-BAA7-547205B4976B}" type="pres">
      <dgm:prSet presAssocID="{BE52B987-3830-9E40-8185-BCD6825F2C65}" presName="dummy" presStyleCnt="0"/>
      <dgm:spPr/>
    </dgm:pt>
    <dgm:pt modelId="{5D9CCE4E-BA01-3E44-89A8-7B8B13F3F54A}" type="pres">
      <dgm:prSet presAssocID="{525FDEF2-AA2A-B147-A7BC-E9854AB19141}" presName="sibTrans" presStyleLbl="sibTrans2D1" presStyleIdx="1" presStyleCnt="8"/>
      <dgm:spPr/>
      <dgm:t>
        <a:bodyPr/>
        <a:lstStyle/>
        <a:p>
          <a:endParaRPr lang="en-US"/>
        </a:p>
      </dgm:t>
    </dgm:pt>
    <dgm:pt modelId="{9ADA64D7-BCA4-5E43-BB81-1FF68FBFDE54}" type="pres">
      <dgm:prSet presAssocID="{9D33E3A3-C9F3-304A-8980-85C2BD9FFE3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6D549-275D-3D45-82CB-EA64D7601729}" type="pres">
      <dgm:prSet presAssocID="{9D33E3A3-C9F3-304A-8980-85C2BD9FFE30}" presName="dummy" presStyleCnt="0"/>
      <dgm:spPr/>
    </dgm:pt>
    <dgm:pt modelId="{BD814AB1-1A2D-6B48-8F42-A7D2AC513D56}" type="pres">
      <dgm:prSet presAssocID="{B39D0C39-4C8B-FD47-86E8-7F1AE163875B}" presName="sibTrans" presStyleLbl="sibTrans2D1" presStyleIdx="2" presStyleCnt="8"/>
      <dgm:spPr/>
      <dgm:t>
        <a:bodyPr/>
        <a:lstStyle/>
        <a:p>
          <a:endParaRPr lang="en-US"/>
        </a:p>
      </dgm:t>
    </dgm:pt>
    <dgm:pt modelId="{CB73DE77-7032-9242-A067-06EF63A85208}" type="pres">
      <dgm:prSet presAssocID="{5734523C-4AB7-3046-A3C7-FB9D7946F1B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098DB-441B-6C4F-BA88-8FE99BD5496B}" type="pres">
      <dgm:prSet presAssocID="{5734523C-4AB7-3046-A3C7-FB9D7946F1BF}" presName="dummy" presStyleCnt="0"/>
      <dgm:spPr/>
    </dgm:pt>
    <dgm:pt modelId="{31D28C90-903C-134C-8A8D-93590862C0BA}" type="pres">
      <dgm:prSet presAssocID="{2F16BC0D-0099-8743-8383-929AD70FEB63}" presName="sibTrans" presStyleLbl="sibTrans2D1" presStyleIdx="3" presStyleCnt="8"/>
      <dgm:spPr/>
      <dgm:t>
        <a:bodyPr/>
        <a:lstStyle/>
        <a:p>
          <a:endParaRPr lang="en-US"/>
        </a:p>
      </dgm:t>
    </dgm:pt>
    <dgm:pt modelId="{272A5F9F-BB6A-804B-A2D5-7EF770C33EBE}" type="pres">
      <dgm:prSet presAssocID="{647EBD37-BE80-6347-BDE2-D0F1DBB32E7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858EA-28E4-354B-AD90-119DA7CF0357}" type="pres">
      <dgm:prSet presAssocID="{647EBD37-BE80-6347-BDE2-D0F1DBB32E77}" presName="dummy" presStyleCnt="0"/>
      <dgm:spPr/>
    </dgm:pt>
    <dgm:pt modelId="{6B947208-A6AD-BC41-80E1-70A692D0185D}" type="pres">
      <dgm:prSet presAssocID="{2888D3E4-FC12-7946-9EBD-99C15C1F7E9D}" presName="sibTrans" presStyleLbl="sibTrans2D1" presStyleIdx="4" presStyleCnt="8"/>
      <dgm:spPr/>
      <dgm:t>
        <a:bodyPr/>
        <a:lstStyle/>
        <a:p>
          <a:endParaRPr lang="en-US"/>
        </a:p>
      </dgm:t>
    </dgm:pt>
    <dgm:pt modelId="{2F5D80A3-9CA6-9A47-8BA1-9F839C3C02C4}" type="pres">
      <dgm:prSet presAssocID="{079716FC-AB0D-094C-9A44-4FFE0DA5A9E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D735D-B2FF-7D43-8A66-BF67533391A8}" type="pres">
      <dgm:prSet presAssocID="{079716FC-AB0D-094C-9A44-4FFE0DA5A9E3}" presName="dummy" presStyleCnt="0"/>
      <dgm:spPr/>
    </dgm:pt>
    <dgm:pt modelId="{8DE4D0AD-1E29-9248-9E79-DE790A399F6B}" type="pres">
      <dgm:prSet presAssocID="{4D65CA80-E405-8541-9CFE-F21168F5650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ECC70F8F-7BD9-5E4B-9FD8-A9F2D078F4DE}" type="pres">
      <dgm:prSet presAssocID="{2E9E86FE-75A7-0546-8A0C-06999AE761F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C2A2D-F7F0-1943-9479-46F1E460FA8E}" type="pres">
      <dgm:prSet presAssocID="{2E9E86FE-75A7-0546-8A0C-06999AE761F6}" presName="dummy" presStyleCnt="0"/>
      <dgm:spPr/>
    </dgm:pt>
    <dgm:pt modelId="{B667DC41-9002-4447-B901-21C65291DCA6}" type="pres">
      <dgm:prSet presAssocID="{3B025EBA-873C-244B-9162-31B424A33ECF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275409-8A9A-B942-83E7-61E97D27C9B0}" type="pres">
      <dgm:prSet presAssocID="{9AA0973C-E559-2348-BAC1-C502E921FFA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5E8B1-8CBE-5148-9AB1-77966627B300}" type="pres">
      <dgm:prSet presAssocID="{9AA0973C-E559-2348-BAC1-C502E921FFA2}" presName="dummy" presStyleCnt="0"/>
      <dgm:spPr/>
    </dgm:pt>
    <dgm:pt modelId="{4FAE3BA4-6B74-5D4A-889C-DE8D3A50923D}" type="pres">
      <dgm:prSet presAssocID="{962B90AC-9296-A642-84EC-8ACC96A4EAEF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DC46F82-F47F-2748-93BE-95EB071FAA7E}" srcId="{810F27E9-841A-D949-A353-6662436364B4}" destId="{079716FC-AB0D-094C-9A44-4FFE0DA5A9E3}" srcOrd="5" destOrd="0" parTransId="{0CACA344-6AB6-1943-9C7D-C4BD9C1763E6}" sibTransId="{4D65CA80-E405-8541-9CFE-F21168F56508}"/>
    <dgm:cxn modelId="{E53F4833-A5EB-F04E-B817-81E159A3D7C1}" srcId="{810F27E9-841A-D949-A353-6662436364B4}" destId="{27EB65E8-3EE6-664E-95E8-4D0901A863F5}" srcOrd="0" destOrd="0" parTransId="{7433039A-AD1E-5E48-93E4-BE3218F4FBFB}" sibTransId="{606A6F5B-C54F-5249-BBE5-A00AF29F1FEC}"/>
    <dgm:cxn modelId="{C11ACA8D-13E5-6E4F-ABA6-7514B2295134}" type="presOf" srcId="{5734523C-4AB7-3046-A3C7-FB9D7946F1BF}" destId="{CB73DE77-7032-9242-A067-06EF63A85208}" srcOrd="0" destOrd="0" presId="urn:microsoft.com/office/officeart/2005/8/layout/radial6"/>
    <dgm:cxn modelId="{B69D442C-ED2C-4648-8239-B8770C7F7202}" type="presOf" srcId="{525FDEF2-AA2A-B147-A7BC-E9854AB19141}" destId="{5D9CCE4E-BA01-3E44-89A8-7B8B13F3F54A}" srcOrd="0" destOrd="0" presId="urn:microsoft.com/office/officeart/2005/8/layout/radial6"/>
    <dgm:cxn modelId="{62CF79D9-F740-E049-A851-502361668AAC}" type="presOf" srcId="{2888D3E4-FC12-7946-9EBD-99C15C1F7E9D}" destId="{6B947208-A6AD-BC41-80E1-70A692D0185D}" srcOrd="0" destOrd="0" presId="urn:microsoft.com/office/officeart/2005/8/layout/radial6"/>
    <dgm:cxn modelId="{8D37B473-3519-BE42-95FC-DB0453E12816}" srcId="{810F27E9-841A-D949-A353-6662436364B4}" destId="{2E9E86FE-75A7-0546-8A0C-06999AE761F6}" srcOrd="6" destOrd="0" parTransId="{5962FF0A-2772-BF4F-8A51-A33E57407D01}" sibTransId="{3B025EBA-873C-244B-9162-31B424A33ECF}"/>
    <dgm:cxn modelId="{66307FCD-92BF-8F4F-9AE9-E43B949F5AC7}" type="presOf" srcId="{BE52B987-3830-9E40-8185-BCD6825F2C65}" destId="{2609DB22-E3CD-8249-807F-623D716FCB95}" srcOrd="0" destOrd="0" presId="urn:microsoft.com/office/officeart/2005/8/layout/radial6"/>
    <dgm:cxn modelId="{722A88CD-4B18-214A-9816-3E668B928884}" type="presOf" srcId="{9AA0973C-E559-2348-BAC1-C502E921FFA2}" destId="{2D275409-8A9A-B942-83E7-61E97D27C9B0}" srcOrd="0" destOrd="0" presId="urn:microsoft.com/office/officeart/2005/8/layout/radial6"/>
    <dgm:cxn modelId="{D28B2E3F-DAC0-8946-A472-E601B9EAA86D}" type="presOf" srcId="{2E9E86FE-75A7-0546-8A0C-06999AE761F6}" destId="{ECC70F8F-7BD9-5E4B-9FD8-A9F2D078F4DE}" srcOrd="0" destOrd="0" presId="urn:microsoft.com/office/officeart/2005/8/layout/radial6"/>
    <dgm:cxn modelId="{B5C6910D-20E2-3D4B-8B85-B72CA21F8D25}" srcId="{810F27E9-841A-D949-A353-6662436364B4}" destId="{647EBD37-BE80-6347-BDE2-D0F1DBB32E77}" srcOrd="4" destOrd="0" parTransId="{5380F17B-D9DA-0047-828D-5971A07ADAD5}" sibTransId="{2888D3E4-FC12-7946-9EBD-99C15C1F7E9D}"/>
    <dgm:cxn modelId="{BA0A8751-7655-7B4D-BA41-3F7B5DB44554}" srcId="{810F27E9-841A-D949-A353-6662436364B4}" destId="{9AA0973C-E559-2348-BAC1-C502E921FFA2}" srcOrd="7" destOrd="0" parTransId="{F5632C4F-B259-1549-BD6A-B0E1EED7367B}" sibTransId="{962B90AC-9296-A642-84EC-8ACC96A4EAEF}"/>
    <dgm:cxn modelId="{9A721A42-02F4-F146-98FE-A0BBE578C3A6}" srcId="{3DFC0183-B349-1A43-9689-46DAE96816F9}" destId="{810F27E9-841A-D949-A353-6662436364B4}" srcOrd="0" destOrd="0" parTransId="{74EC984D-9F8A-4A4F-9ED6-64D3A3F8BD3C}" sibTransId="{D9445D25-14F3-0147-A788-A4FC22E477D8}"/>
    <dgm:cxn modelId="{E39F9C2F-8085-7D49-A552-063605885A4C}" type="presOf" srcId="{810F27E9-841A-D949-A353-6662436364B4}" destId="{81D044E6-5C0C-684D-8C49-DD944A090CB5}" srcOrd="0" destOrd="0" presId="urn:microsoft.com/office/officeart/2005/8/layout/radial6"/>
    <dgm:cxn modelId="{ED5E0151-238E-C447-AB43-532A148D3766}" type="presOf" srcId="{606A6F5B-C54F-5249-BBE5-A00AF29F1FEC}" destId="{B2C4D192-8220-D24F-B557-5D702A762E93}" srcOrd="0" destOrd="0" presId="urn:microsoft.com/office/officeart/2005/8/layout/radial6"/>
    <dgm:cxn modelId="{83A4B467-50A8-DB46-96A9-21A7A6338E68}" srcId="{810F27E9-841A-D949-A353-6662436364B4}" destId="{BE52B987-3830-9E40-8185-BCD6825F2C65}" srcOrd="1" destOrd="0" parTransId="{520B344B-E6DB-B64E-A0F2-97D945B6D66C}" sibTransId="{525FDEF2-AA2A-B147-A7BC-E9854AB19141}"/>
    <dgm:cxn modelId="{62EAC8A8-4CFA-6D43-88B5-1A77D460D794}" type="presOf" srcId="{079716FC-AB0D-094C-9A44-4FFE0DA5A9E3}" destId="{2F5D80A3-9CA6-9A47-8BA1-9F839C3C02C4}" srcOrd="0" destOrd="0" presId="urn:microsoft.com/office/officeart/2005/8/layout/radial6"/>
    <dgm:cxn modelId="{C5594169-3CA6-864C-9D9D-11DC8A0430F5}" type="presOf" srcId="{647EBD37-BE80-6347-BDE2-D0F1DBB32E77}" destId="{272A5F9F-BB6A-804B-A2D5-7EF770C33EBE}" srcOrd="0" destOrd="0" presId="urn:microsoft.com/office/officeart/2005/8/layout/radial6"/>
    <dgm:cxn modelId="{5568B4C1-129A-E84A-93CC-67040454F527}" type="presOf" srcId="{2F16BC0D-0099-8743-8383-929AD70FEB63}" destId="{31D28C90-903C-134C-8A8D-93590862C0BA}" srcOrd="0" destOrd="0" presId="urn:microsoft.com/office/officeart/2005/8/layout/radial6"/>
    <dgm:cxn modelId="{0CCE3661-A2D5-6E42-9F2B-F9056CE2E649}" srcId="{810F27E9-841A-D949-A353-6662436364B4}" destId="{9D33E3A3-C9F3-304A-8980-85C2BD9FFE30}" srcOrd="2" destOrd="0" parTransId="{C3C35622-3011-F046-874F-6CD014AC2C15}" sibTransId="{B39D0C39-4C8B-FD47-86E8-7F1AE163875B}"/>
    <dgm:cxn modelId="{BB545FC5-25B3-B641-AFC6-B8B6C6FAD7EF}" srcId="{810F27E9-841A-D949-A353-6662436364B4}" destId="{5734523C-4AB7-3046-A3C7-FB9D7946F1BF}" srcOrd="3" destOrd="0" parTransId="{D6F8D47A-E70A-A54F-B258-A18462168A20}" sibTransId="{2F16BC0D-0099-8743-8383-929AD70FEB63}"/>
    <dgm:cxn modelId="{8A6AD5F5-6105-B24E-8D4D-7B0EA946840B}" type="presOf" srcId="{B39D0C39-4C8B-FD47-86E8-7F1AE163875B}" destId="{BD814AB1-1A2D-6B48-8F42-A7D2AC513D56}" srcOrd="0" destOrd="0" presId="urn:microsoft.com/office/officeart/2005/8/layout/radial6"/>
    <dgm:cxn modelId="{E39FDD7C-3051-B644-BA35-C32B1FDD0AD0}" type="presOf" srcId="{27EB65E8-3EE6-664E-95E8-4D0901A863F5}" destId="{94A6BCB2-6E3A-A042-B11A-DCD799B7AF26}" srcOrd="0" destOrd="0" presId="urn:microsoft.com/office/officeart/2005/8/layout/radial6"/>
    <dgm:cxn modelId="{F8654D5C-A9B3-C346-BA49-D49BC27100FB}" type="presOf" srcId="{3DFC0183-B349-1A43-9689-46DAE96816F9}" destId="{E0F7ED3B-E589-0845-AA0F-8351630C16B3}" srcOrd="0" destOrd="0" presId="urn:microsoft.com/office/officeart/2005/8/layout/radial6"/>
    <dgm:cxn modelId="{23C7A236-151A-FD40-AC73-444FB78279BE}" type="presOf" srcId="{9D33E3A3-C9F3-304A-8980-85C2BD9FFE30}" destId="{9ADA64D7-BCA4-5E43-BB81-1FF68FBFDE54}" srcOrd="0" destOrd="0" presId="urn:microsoft.com/office/officeart/2005/8/layout/radial6"/>
    <dgm:cxn modelId="{49B6C2DA-6F0D-3C42-AB78-E271CCBA36D0}" type="presOf" srcId="{4D65CA80-E405-8541-9CFE-F21168F56508}" destId="{8DE4D0AD-1E29-9248-9E79-DE790A399F6B}" srcOrd="0" destOrd="0" presId="urn:microsoft.com/office/officeart/2005/8/layout/radial6"/>
    <dgm:cxn modelId="{6B4CD0F1-33EF-4F4C-9368-9EC2B5A0A3C5}" type="presOf" srcId="{3B025EBA-873C-244B-9162-31B424A33ECF}" destId="{B667DC41-9002-4447-B901-21C65291DCA6}" srcOrd="0" destOrd="0" presId="urn:microsoft.com/office/officeart/2005/8/layout/radial6"/>
    <dgm:cxn modelId="{D062619B-C8E5-384E-BE6C-6639BB9F5A39}" type="presOf" srcId="{962B90AC-9296-A642-84EC-8ACC96A4EAEF}" destId="{4FAE3BA4-6B74-5D4A-889C-DE8D3A50923D}" srcOrd="0" destOrd="0" presId="urn:microsoft.com/office/officeart/2005/8/layout/radial6"/>
    <dgm:cxn modelId="{12BBAD9E-4968-644E-93E5-F51649D8CB3B}" type="presParOf" srcId="{E0F7ED3B-E589-0845-AA0F-8351630C16B3}" destId="{81D044E6-5C0C-684D-8C49-DD944A090CB5}" srcOrd="0" destOrd="0" presId="urn:microsoft.com/office/officeart/2005/8/layout/radial6"/>
    <dgm:cxn modelId="{CA23DE2A-7E55-3C48-9172-A30D69A3B4EA}" type="presParOf" srcId="{E0F7ED3B-E589-0845-AA0F-8351630C16B3}" destId="{94A6BCB2-6E3A-A042-B11A-DCD799B7AF26}" srcOrd="1" destOrd="0" presId="urn:microsoft.com/office/officeart/2005/8/layout/radial6"/>
    <dgm:cxn modelId="{F92A8DB3-8824-8C44-ACEE-738CD12EBA5F}" type="presParOf" srcId="{E0F7ED3B-E589-0845-AA0F-8351630C16B3}" destId="{EC508FA2-DE04-7543-B1CF-57BB347215B3}" srcOrd="2" destOrd="0" presId="urn:microsoft.com/office/officeart/2005/8/layout/radial6"/>
    <dgm:cxn modelId="{D2C712C5-AB01-1740-9150-52607D822B80}" type="presParOf" srcId="{E0F7ED3B-E589-0845-AA0F-8351630C16B3}" destId="{B2C4D192-8220-D24F-B557-5D702A762E93}" srcOrd="3" destOrd="0" presId="urn:microsoft.com/office/officeart/2005/8/layout/radial6"/>
    <dgm:cxn modelId="{2C19245B-5A18-3D40-B982-968490BEAE56}" type="presParOf" srcId="{E0F7ED3B-E589-0845-AA0F-8351630C16B3}" destId="{2609DB22-E3CD-8249-807F-623D716FCB95}" srcOrd="4" destOrd="0" presId="urn:microsoft.com/office/officeart/2005/8/layout/radial6"/>
    <dgm:cxn modelId="{B286E8D3-EDC8-E443-8A5D-2380CA5943BB}" type="presParOf" srcId="{E0F7ED3B-E589-0845-AA0F-8351630C16B3}" destId="{51074A0F-8727-9F46-BAA7-547205B4976B}" srcOrd="5" destOrd="0" presId="urn:microsoft.com/office/officeart/2005/8/layout/radial6"/>
    <dgm:cxn modelId="{9A1CD5F1-D1EB-354D-9F4C-3B42BECB3B96}" type="presParOf" srcId="{E0F7ED3B-E589-0845-AA0F-8351630C16B3}" destId="{5D9CCE4E-BA01-3E44-89A8-7B8B13F3F54A}" srcOrd="6" destOrd="0" presId="urn:microsoft.com/office/officeart/2005/8/layout/radial6"/>
    <dgm:cxn modelId="{09245744-BE69-A44D-ABB0-66A995702371}" type="presParOf" srcId="{E0F7ED3B-E589-0845-AA0F-8351630C16B3}" destId="{9ADA64D7-BCA4-5E43-BB81-1FF68FBFDE54}" srcOrd="7" destOrd="0" presId="urn:microsoft.com/office/officeart/2005/8/layout/radial6"/>
    <dgm:cxn modelId="{3047617A-42AD-B94C-BD23-AA8907CD6393}" type="presParOf" srcId="{E0F7ED3B-E589-0845-AA0F-8351630C16B3}" destId="{E616D549-275D-3D45-82CB-EA64D7601729}" srcOrd="8" destOrd="0" presId="urn:microsoft.com/office/officeart/2005/8/layout/radial6"/>
    <dgm:cxn modelId="{CF1CA383-24CC-0944-8284-0ABCE2D0EB30}" type="presParOf" srcId="{E0F7ED3B-E589-0845-AA0F-8351630C16B3}" destId="{BD814AB1-1A2D-6B48-8F42-A7D2AC513D56}" srcOrd="9" destOrd="0" presId="urn:microsoft.com/office/officeart/2005/8/layout/radial6"/>
    <dgm:cxn modelId="{18E48327-C8D4-F443-B9D1-A8E4397703C1}" type="presParOf" srcId="{E0F7ED3B-E589-0845-AA0F-8351630C16B3}" destId="{CB73DE77-7032-9242-A067-06EF63A85208}" srcOrd="10" destOrd="0" presId="urn:microsoft.com/office/officeart/2005/8/layout/radial6"/>
    <dgm:cxn modelId="{C097F7E9-B3B8-5543-A9A0-4CD667FB2806}" type="presParOf" srcId="{E0F7ED3B-E589-0845-AA0F-8351630C16B3}" destId="{CAE098DB-441B-6C4F-BA88-8FE99BD5496B}" srcOrd="11" destOrd="0" presId="urn:microsoft.com/office/officeart/2005/8/layout/radial6"/>
    <dgm:cxn modelId="{353C7481-6A9B-8F4B-AE9D-520CBACB656C}" type="presParOf" srcId="{E0F7ED3B-E589-0845-AA0F-8351630C16B3}" destId="{31D28C90-903C-134C-8A8D-93590862C0BA}" srcOrd="12" destOrd="0" presId="urn:microsoft.com/office/officeart/2005/8/layout/radial6"/>
    <dgm:cxn modelId="{6C4CA0DA-E461-8B4B-A405-E7B4B1075BBA}" type="presParOf" srcId="{E0F7ED3B-E589-0845-AA0F-8351630C16B3}" destId="{272A5F9F-BB6A-804B-A2D5-7EF770C33EBE}" srcOrd="13" destOrd="0" presId="urn:microsoft.com/office/officeart/2005/8/layout/radial6"/>
    <dgm:cxn modelId="{7F22146A-6240-EF4A-AED6-9C30CF2B40A0}" type="presParOf" srcId="{E0F7ED3B-E589-0845-AA0F-8351630C16B3}" destId="{B31858EA-28E4-354B-AD90-119DA7CF0357}" srcOrd="14" destOrd="0" presId="urn:microsoft.com/office/officeart/2005/8/layout/radial6"/>
    <dgm:cxn modelId="{0A18779B-81A4-344E-81E0-9C81D4DB7AD6}" type="presParOf" srcId="{E0F7ED3B-E589-0845-AA0F-8351630C16B3}" destId="{6B947208-A6AD-BC41-80E1-70A692D0185D}" srcOrd="15" destOrd="0" presId="urn:microsoft.com/office/officeart/2005/8/layout/radial6"/>
    <dgm:cxn modelId="{F3B0B371-77DE-CC4F-A1D8-7702BCECE044}" type="presParOf" srcId="{E0F7ED3B-E589-0845-AA0F-8351630C16B3}" destId="{2F5D80A3-9CA6-9A47-8BA1-9F839C3C02C4}" srcOrd="16" destOrd="0" presId="urn:microsoft.com/office/officeart/2005/8/layout/radial6"/>
    <dgm:cxn modelId="{2BDA2B29-3648-CC43-84EB-6F64A6ABF80E}" type="presParOf" srcId="{E0F7ED3B-E589-0845-AA0F-8351630C16B3}" destId="{FEAD735D-B2FF-7D43-8A66-BF67533391A8}" srcOrd="17" destOrd="0" presId="urn:microsoft.com/office/officeart/2005/8/layout/radial6"/>
    <dgm:cxn modelId="{9E26CFD3-9A08-0C49-86B3-14EE2AFCBFEF}" type="presParOf" srcId="{E0F7ED3B-E589-0845-AA0F-8351630C16B3}" destId="{8DE4D0AD-1E29-9248-9E79-DE790A399F6B}" srcOrd="18" destOrd="0" presId="urn:microsoft.com/office/officeart/2005/8/layout/radial6"/>
    <dgm:cxn modelId="{65372540-64D7-DE47-BB6E-86DD2F2B156C}" type="presParOf" srcId="{E0F7ED3B-E589-0845-AA0F-8351630C16B3}" destId="{ECC70F8F-7BD9-5E4B-9FD8-A9F2D078F4DE}" srcOrd="19" destOrd="0" presId="urn:microsoft.com/office/officeart/2005/8/layout/radial6"/>
    <dgm:cxn modelId="{CDEC7080-6550-DF4B-9F49-1B36889C78A3}" type="presParOf" srcId="{E0F7ED3B-E589-0845-AA0F-8351630C16B3}" destId="{F9FC2A2D-F7F0-1943-9479-46F1E460FA8E}" srcOrd="20" destOrd="0" presId="urn:microsoft.com/office/officeart/2005/8/layout/radial6"/>
    <dgm:cxn modelId="{122CFDE0-C721-7349-B147-F9F258D79818}" type="presParOf" srcId="{E0F7ED3B-E589-0845-AA0F-8351630C16B3}" destId="{B667DC41-9002-4447-B901-21C65291DCA6}" srcOrd="21" destOrd="0" presId="urn:microsoft.com/office/officeart/2005/8/layout/radial6"/>
    <dgm:cxn modelId="{0C8DE342-C0FA-B64F-8939-089E00DB9206}" type="presParOf" srcId="{E0F7ED3B-E589-0845-AA0F-8351630C16B3}" destId="{2D275409-8A9A-B942-83E7-61E97D27C9B0}" srcOrd="22" destOrd="0" presId="urn:microsoft.com/office/officeart/2005/8/layout/radial6"/>
    <dgm:cxn modelId="{E11A8142-E362-3242-B9CE-B7D582EC3A98}" type="presParOf" srcId="{E0F7ED3B-E589-0845-AA0F-8351630C16B3}" destId="{4315E8B1-8CBE-5148-9AB1-77966627B300}" srcOrd="23" destOrd="0" presId="urn:microsoft.com/office/officeart/2005/8/layout/radial6"/>
    <dgm:cxn modelId="{0D9CFD87-F8FE-DC4D-B82A-376D1BB7BF59}" type="presParOf" srcId="{E0F7ED3B-E589-0845-AA0F-8351630C16B3}" destId="{4FAE3BA4-6B74-5D4A-889C-DE8D3A50923D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E3BA4-6B74-5D4A-889C-DE8D3A50923D}">
      <dsp:nvSpPr>
        <dsp:cNvPr id="0" name=""/>
        <dsp:cNvSpPr/>
      </dsp:nvSpPr>
      <dsp:spPr>
        <a:xfrm>
          <a:off x="1677725" y="561278"/>
          <a:ext cx="5069411" cy="5069411"/>
        </a:xfrm>
        <a:prstGeom prst="blockArc">
          <a:avLst>
            <a:gd name="adj1" fmla="val 13500000"/>
            <a:gd name="adj2" fmla="val 16200000"/>
            <a:gd name="adj3" fmla="val 34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67DC41-9002-4447-B901-21C65291DCA6}">
      <dsp:nvSpPr>
        <dsp:cNvPr id="0" name=""/>
        <dsp:cNvSpPr/>
      </dsp:nvSpPr>
      <dsp:spPr>
        <a:xfrm>
          <a:off x="1677725" y="561278"/>
          <a:ext cx="5069411" cy="5069411"/>
        </a:xfrm>
        <a:prstGeom prst="blockArc">
          <a:avLst>
            <a:gd name="adj1" fmla="val 10800000"/>
            <a:gd name="adj2" fmla="val 13500000"/>
            <a:gd name="adj3" fmla="val 34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E4D0AD-1E29-9248-9E79-DE790A399F6B}">
      <dsp:nvSpPr>
        <dsp:cNvPr id="0" name=""/>
        <dsp:cNvSpPr/>
      </dsp:nvSpPr>
      <dsp:spPr>
        <a:xfrm>
          <a:off x="1677725" y="561278"/>
          <a:ext cx="5069411" cy="5069411"/>
        </a:xfrm>
        <a:prstGeom prst="blockArc">
          <a:avLst>
            <a:gd name="adj1" fmla="val 8100000"/>
            <a:gd name="adj2" fmla="val 10800000"/>
            <a:gd name="adj3" fmla="val 34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947208-A6AD-BC41-80E1-70A692D0185D}">
      <dsp:nvSpPr>
        <dsp:cNvPr id="0" name=""/>
        <dsp:cNvSpPr/>
      </dsp:nvSpPr>
      <dsp:spPr>
        <a:xfrm>
          <a:off x="1677725" y="561278"/>
          <a:ext cx="5069411" cy="5069411"/>
        </a:xfrm>
        <a:prstGeom prst="blockArc">
          <a:avLst>
            <a:gd name="adj1" fmla="val 5400000"/>
            <a:gd name="adj2" fmla="val 8100000"/>
            <a:gd name="adj3" fmla="val 34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D28C90-903C-134C-8A8D-93590862C0BA}">
      <dsp:nvSpPr>
        <dsp:cNvPr id="0" name=""/>
        <dsp:cNvSpPr/>
      </dsp:nvSpPr>
      <dsp:spPr>
        <a:xfrm>
          <a:off x="1677725" y="561278"/>
          <a:ext cx="5069411" cy="5069411"/>
        </a:xfrm>
        <a:prstGeom prst="blockArc">
          <a:avLst>
            <a:gd name="adj1" fmla="val 2700000"/>
            <a:gd name="adj2" fmla="val 5400000"/>
            <a:gd name="adj3" fmla="val 34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14AB1-1A2D-6B48-8F42-A7D2AC513D56}">
      <dsp:nvSpPr>
        <dsp:cNvPr id="0" name=""/>
        <dsp:cNvSpPr/>
      </dsp:nvSpPr>
      <dsp:spPr>
        <a:xfrm>
          <a:off x="1677725" y="561278"/>
          <a:ext cx="5069411" cy="5069411"/>
        </a:xfrm>
        <a:prstGeom prst="blockArc">
          <a:avLst>
            <a:gd name="adj1" fmla="val 0"/>
            <a:gd name="adj2" fmla="val 2700000"/>
            <a:gd name="adj3" fmla="val 34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CCE4E-BA01-3E44-89A8-7B8B13F3F54A}">
      <dsp:nvSpPr>
        <dsp:cNvPr id="0" name=""/>
        <dsp:cNvSpPr/>
      </dsp:nvSpPr>
      <dsp:spPr>
        <a:xfrm>
          <a:off x="1677725" y="561278"/>
          <a:ext cx="5069411" cy="5069411"/>
        </a:xfrm>
        <a:prstGeom prst="blockArc">
          <a:avLst>
            <a:gd name="adj1" fmla="val 18900000"/>
            <a:gd name="adj2" fmla="val 0"/>
            <a:gd name="adj3" fmla="val 34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C4D192-8220-D24F-B557-5D702A762E93}">
      <dsp:nvSpPr>
        <dsp:cNvPr id="0" name=""/>
        <dsp:cNvSpPr/>
      </dsp:nvSpPr>
      <dsp:spPr>
        <a:xfrm>
          <a:off x="1677725" y="561278"/>
          <a:ext cx="5069411" cy="5069411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044E6-5C0C-684D-8C49-DD944A090CB5}">
      <dsp:nvSpPr>
        <dsp:cNvPr id="0" name=""/>
        <dsp:cNvSpPr/>
      </dsp:nvSpPr>
      <dsp:spPr>
        <a:xfrm>
          <a:off x="3348553" y="2232106"/>
          <a:ext cx="1727755" cy="17277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Negotiate how you will work together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601577" y="2485130"/>
        <a:ext cx="1221707" cy="1221707"/>
      </dsp:txXfrm>
    </dsp:sp>
    <dsp:sp modelId="{94A6BCB2-6E3A-A042-B11A-DCD799B7AF26}">
      <dsp:nvSpPr>
        <dsp:cNvPr id="0" name=""/>
        <dsp:cNvSpPr/>
      </dsp:nvSpPr>
      <dsp:spPr>
        <a:xfrm>
          <a:off x="3607717" y="103"/>
          <a:ext cx="1209428" cy="1209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Overall plan &amp; deadlines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784834" y="177220"/>
        <a:ext cx="855194" cy="855194"/>
      </dsp:txXfrm>
    </dsp:sp>
    <dsp:sp modelId="{2609DB22-E3CD-8249-807F-623D716FCB95}">
      <dsp:nvSpPr>
        <dsp:cNvPr id="0" name=""/>
        <dsp:cNvSpPr/>
      </dsp:nvSpPr>
      <dsp:spPr>
        <a:xfrm>
          <a:off x="5369237" y="729749"/>
          <a:ext cx="1209428" cy="1209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Time/frequency meetings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5546354" y="906866"/>
        <a:ext cx="855194" cy="855194"/>
      </dsp:txXfrm>
    </dsp:sp>
    <dsp:sp modelId="{9ADA64D7-BCA4-5E43-BB81-1FF68FBFDE54}">
      <dsp:nvSpPr>
        <dsp:cNvPr id="0" name=""/>
        <dsp:cNvSpPr/>
      </dsp:nvSpPr>
      <dsp:spPr>
        <a:xfrm>
          <a:off x="6098883" y="2491270"/>
          <a:ext cx="1209428" cy="1209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Involvement in research seminars etc.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276000" y="2668387"/>
        <a:ext cx="855194" cy="855194"/>
      </dsp:txXfrm>
    </dsp:sp>
    <dsp:sp modelId="{CB73DE77-7032-9242-A067-06EF63A85208}">
      <dsp:nvSpPr>
        <dsp:cNvPr id="0" name=""/>
        <dsp:cNvSpPr/>
      </dsp:nvSpPr>
      <dsp:spPr>
        <a:xfrm>
          <a:off x="5369237" y="4252790"/>
          <a:ext cx="1209428" cy="1209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What skills &amp; training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5546354" y="4429907"/>
        <a:ext cx="855194" cy="855194"/>
      </dsp:txXfrm>
    </dsp:sp>
    <dsp:sp modelId="{272A5F9F-BB6A-804B-A2D5-7EF770C33EBE}">
      <dsp:nvSpPr>
        <dsp:cNvPr id="0" name=""/>
        <dsp:cNvSpPr/>
      </dsp:nvSpPr>
      <dsp:spPr>
        <a:xfrm>
          <a:off x="3607717" y="4982436"/>
          <a:ext cx="1209428" cy="1209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Feedback when?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784834" y="5159553"/>
        <a:ext cx="855194" cy="855194"/>
      </dsp:txXfrm>
    </dsp:sp>
    <dsp:sp modelId="{2F5D80A3-9CA6-9A47-8BA1-9F839C3C02C4}">
      <dsp:nvSpPr>
        <dsp:cNvPr id="0" name=""/>
        <dsp:cNvSpPr/>
      </dsp:nvSpPr>
      <dsp:spPr>
        <a:xfrm>
          <a:off x="1846196" y="4252790"/>
          <a:ext cx="1209428" cy="1209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Regular writing or draft?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023313" y="4429907"/>
        <a:ext cx="855194" cy="855194"/>
      </dsp:txXfrm>
    </dsp:sp>
    <dsp:sp modelId="{ECC70F8F-7BD9-5E4B-9FD8-A9F2D078F4DE}">
      <dsp:nvSpPr>
        <dsp:cNvPr id="0" name=""/>
        <dsp:cNvSpPr/>
      </dsp:nvSpPr>
      <dsp:spPr>
        <a:xfrm>
          <a:off x="1116550" y="2491270"/>
          <a:ext cx="1209428" cy="1209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Career development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293667" y="2668387"/>
        <a:ext cx="855194" cy="855194"/>
      </dsp:txXfrm>
    </dsp:sp>
    <dsp:sp modelId="{2D275409-8A9A-B942-83E7-61E97D27C9B0}">
      <dsp:nvSpPr>
        <dsp:cNvPr id="0" name=""/>
        <dsp:cNvSpPr/>
      </dsp:nvSpPr>
      <dsp:spPr>
        <a:xfrm>
          <a:off x="1846196" y="729749"/>
          <a:ext cx="1209428" cy="12094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Availability of supervisor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023313" y="906866"/>
        <a:ext cx="855194" cy="855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43264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500"/>
      </a:spcBef>
      <a:defRPr sz="1400">
        <a:latin typeface="+mn-lt"/>
        <a:ea typeface="+mn-ea"/>
        <a:cs typeface="+mn-cs"/>
        <a:sym typeface="Trebuchet MS"/>
      </a:defRPr>
    </a:lvl1pPr>
    <a:lvl2pPr indent="228600" latinLnBrk="0">
      <a:spcBef>
        <a:spcPts val="500"/>
      </a:spcBef>
      <a:defRPr sz="1400">
        <a:latin typeface="+mn-lt"/>
        <a:ea typeface="+mn-ea"/>
        <a:cs typeface="+mn-cs"/>
        <a:sym typeface="Trebuchet MS"/>
      </a:defRPr>
    </a:lvl2pPr>
    <a:lvl3pPr indent="457200" latinLnBrk="0">
      <a:spcBef>
        <a:spcPts val="500"/>
      </a:spcBef>
      <a:defRPr sz="1400">
        <a:latin typeface="+mn-lt"/>
        <a:ea typeface="+mn-ea"/>
        <a:cs typeface="+mn-cs"/>
        <a:sym typeface="Trebuchet MS"/>
      </a:defRPr>
    </a:lvl3pPr>
    <a:lvl4pPr indent="685800" latinLnBrk="0">
      <a:spcBef>
        <a:spcPts val="500"/>
      </a:spcBef>
      <a:defRPr sz="1400">
        <a:latin typeface="+mn-lt"/>
        <a:ea typeface="+mn-ea"/>
        <a:cs typeface="+mn-cs"/>
        <a:sym typeface="Trebuchet MS"/>
      </a:defRPr>
    </a:lvl4pPr>
    <a:lvl5pPr indent="914400" latinLnBrk="0">
      <a:spcBef>
        <a:spcPts val="500"/>
      </a:spcBef>
      <a:defRPr sz="1400">
        <a:latin typeface="+mn-lt"/>
        <a:ea typeface="+mn-ea"/>
        <a:cs typeface="+mn-cs"/>
        <a:sym typeface="Trebuchet MS"/>
      </a:defRPr>
    </a:lvl5pPr>
    <a:lvl6pPr indent="1143000" latinLnBrk="0">
      <a:spcBef>
        <a:spcPts val="500"/>
      </a:spcBef>
      <a:defRPr sz="1400">
        <a:latin typeface="+mn-lt"/>
        <a:ea typeface="+mn-ea"/>
        <a:cs typeface="+mn-cs"/>
        <a:sym typeface="Trebuchet MS"/>
      </a:defRPr>
    </a:lvl6pPr>
    <a:lvl7pPr indent="1371600" latinLnBrk="0">
      <a:spcBef>
        <a:spcPts val="500"/>
      </a:spcBef>
      <a:defRPr sz="1400">
        <a:latin typeface="+mn-lt"/>
        <a:ea typeface="+mn-ea"/>
        <a:cs typeface="+mn-cs"/>
        <a:sym typeface="Trebuchet MS"/>
      </a:defRPr>
    </a:lvl7pPr>
    <a:lvl8pPr indent="1600200" latinLnBrk="0">
      <a:spcBef>
        <a:spcPts val="500"/>
      </a:spcBef>
      <a:defRPr sz="1400">
        <a:latin typeface="+mn-lt"/>
        <a:ea typeface="+mn-ea"/>
        <a:cs typeface="+mn-cs"/>
        <a:sym typeface="Trebuchet MS"/>
      </a:defRPr>
    </a:lvl8pPr>
    <a:lvl9pPr indent="1828800" latinLnBrk="0">
      <a:spcBef>
        <a:spcPts val="500"/>
      </a:spcBef>
      <a:defRPr sz="1400">
        <a:latin typeface="+mn-lt"/>
        <a:ea typeface="+mn-ea"/>
        <a:cs typeface="+mn-cs"/>
        <a:sym typeface="Trebuchet M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Give them about 5-7 minutes – if they are still actively chatting give them a little extra time.</a:t>
            </a:r>
          </a:p>
          <a:p>
            <a:endParaRPr/>
          </a:p>
          <a:p>
            <a:r>
              <a:t>Go around the groups and get a few points from each until they have all contributed, then ask people to add anything extra </a:t>
            </a:r>
          </a:p>
          <a:p>
            <a:endParaRPr/>
          </a:p>
          <a:p>
            <a:r>
              <a:t>Usually they come up with a great list – worth asking them if they have discussed this with their supervisor and got their agreement.,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You’ll need to now discuss the differences between this and the previous list and also different perceptions – a supervisor’s idea of “guiding with encouragement” may involve a lot of criticism in order to improve your performance. As a student you can sometimes feel like you only hear constant negative feedback so you need to ask for positive comments as well.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Using flip chart draw line across top in months 0-36</a:t>
            </a:r>
          </a:p>
          <a:p>
            <a:r>
              <a:rPr dirty="0"/>
              <a:t>How are you going to develop your 1</a:t>
            </a:r>
            <a:r>
              <a:rPr baseline="30000" dirty="0"/>
              <a:t>st</a:t>
            </a:r>
            <a:r>
              <a:rPr dirty="0"/>
              <a:t> 6 months?</a:t>
            </a:r>
          </a:p>
          <a:p>
            <a:r>
              <a:t>The competencies that you are going to need?</a:t>
            </a:r>
          </a:p>
          <a:p>
            <a:r>
              <a:rPr dirty="0"/>
              <a:t>Professionalism</a:t>
            </a:r>
          </a:p>
          <a:p>
            <a:r>
              <a:rPr dirty="0"/>
              <a:t>Groups of 4 15mins to share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Academics not necessarily endless source of advice support &amp; guidance</a:t>
            </a:r>
          </a:p>
          <a:p>
            <a:r>
              <a:t>May have different priorities &amp; timescales than you do</a:t>
            </a:r>
          </a:p>
          <a:p>
            <a:r>
              <a:t>Will be extremly busy</a:t>
            </a:r>
          </a:p>
          <a:p>
            <a:r>
              <a:t>Will want your leadership!!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Useful behaviours </a:t>
            </a:r>
          </a:p>
          <a:p>
            <a:r>
              <a:t>Tranparency</a:t>
            </a:r>
          </a:p>
          <a:p>
            <a:pPr>
              <a:buSzPct val="100000"/>
              <a:buChar char="-"/>
            </a:pPr>
            <a:r>
              <a:t>Identify your supervisors rules &amp; make your expectations clear</a:t>
            </a:r>
          </a:p>
          <a:p>
            <a:r>
              <a:t>Communication</a:t>
            </a:r>
          </a:p>
          <a:p>
            <a:r>
              <a:t>Take responsibility, but expect availability</a:t>
            </a:r>
          </a:p>
          <a:p>
            <a:r>
              <a:t>Consistency</a:t>
            </a:r>
          </a:p>
          <a:p>
            <a:r>
              <a:t>Accountable</a:t>
            </a:r>
          </a:p>
          <a:p>
            <a:r>
              <a:t>Distance </a:t>
            </a:r>
          </a:p>
          <a:p>
            <a:r>
              <a:t>Professional, basis for management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Care &amp; maintenance of your supervisor</a:t>
            </a:r>
          </a:p>
          <a:p>
            <a:r>
              <a:t>Meet regularly</a:t>
            </a:r>
          </a:p>
          <a:p>
            <a:r>
              <a:t>Discuss &amp; negotiate</a:t>
            </a:r>
          </a:p>
          <a:p>
            <a:r>
              <a:t>Understand different styles</a:t>
            </a:r>
          </a:p>
          <a:p>
            <a:r>
              <a:t>If it is not working do something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t>is funded by the UK research councils:</a:t>
            </a:r>
          </a:p>
          <a:p>
            <a:pPr>
              <a:defRPr sz="1600"/>
            </a:pPr>
            <a:r>
              <a:t>Amongst the support it has to offer is</a:t>
            </a:r>
          </a:p>
          <a:p>
            <a:pPr>
              <a:spcBef>
                <a:spcPts val="800"/>
              </a:spcBef>
            </a:pPr>
            <a:r>
              <a:t>free resources &amp; information for all PhD students on the website</a:t>
            </a:r>
            <a:endParaRPr>
              <a:solidFill>
                <a:srgbClr val="3333CC"/>
              </a:solidFill>
            </a:endParaRPr>
          </a:p>
          <a:p>
            <a:pPr lvl="1" indent="457200">
              <a:spcBef>
                <a:spcPts val="800"/>
              </a:spcBef>
              <a:defRPr>
                <a:solidFill>
                  <a:srgbClr val="3333CC"/>
                </a:solidFill>
              </a:defRPr>
            </a:pPr>
            <a:r>
              <a:t>PhD Planner, Just for Postgrads, PG Tips</a:t>
            </a:r>
          </a:p>
          <a:p>
            <a:pPr>
              <a:spcBef>
                <a:spcPts val="800"/>
              </a:spcBef>
            </a:pPr>
            <a:r>
              <a:t>GRADschool courses for 2</a:t>
            </a:r>
            <a:r>
              <a:rPr baseline="30000"/>
              <a:t>nd</a:t>
            </a:r>
            <a:r>
              <a:t> and 3</a:t>
            </a:r>
            <a:r>
              <a:rPr baseline="30000"/>
              <a:t>rd</a:t>
            </a:r>
            <a:r>
              <a:t> year PhDs</a:t>
            </a:r>
          </a:p>
          <a:p>
            <a:pPr lvl="1" indent="457200">
              <a:spcBef>
                <a:spcPts val="800"/>
              </a:spcBef>
            </a:pPr>
            <a:r>
              <a:t>National courses free for Research Council and Wellcome Trust funded PhD students</a:t>
            </a:r>
          </a:p>
          <a:p>
            <a:pPr lvl="1" indent="457200">
              <a:spcBef>
                <a:spcPts val="800"/>
              </a:spcBef>
            </a:pPr>
            <a:r>
              <a:t>Local Edinburgh GRADschools open to all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3717925" y="4764087"/>
            <a:ext cx="291219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  <p:sp>
        <p:nvSpPr>
          <p:cNvPr id="27" name="Shape 27"/>
          <p:cNvSpPr/>
          <p:nvPr/>
        </p:nvSpPr>
        <p:spPr>
          <a:xfrm flipH="1">
            <a:off x="7315199" y="762000"/>
            <a:ext cx="1" cy="4495800"/>
          </a:xfrm>
          <a:prstGeom prst="line">
            <a:avLst/>
          </a:prstGeom>
          <a:ln>
            <a:solidFill>
              <a:srgbClr val="00336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304800" y="2514600"/>
            <a:ext cx="8229600" cy="0"/>
          </a:xfrm>
          <a:prstGeom prst="line">
            <a:avLst/>
          </a:prstGeom>
          <a:ln w="6350">
            <a:solidFill>
              <a:srgbClr val="00336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2650" y="4200525"/>
            <a:ext cx="3181350" cy="2581275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9525" y="6374137"/>
            <a:ext cx="471424" cy="474338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43800" y="225425"/>
            <a:ext cx="1600200" cy="12985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42113" y="6358262"/>
            <a:ext cx="471424" cy="47433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 defTabSz="457200"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810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3366"/>
        </a:buClr>
        <a:buSzPct val="70000"/>
        <a:buFont typeface="Wingdings"/>
        <a:buChar char="●"/>
        <a:tabLst/>
        <a:defRPr sz="3000" b="0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1pPr>
      <a:lvl2pPr marL="877660" marR="0" indent="-3061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3366"/>
        </a:buClr>
        <a:buSzPct val="75000"/>
        <a:buFont typeface="Wingdings"/>
        <a:buChar char="–"/>
        <a:tabLst/>
        <a:defRPr sz="3000" b="0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2pPr>
      <a:lvl3pPr marL="1333500" marR="0" indent="-2857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3366"/>
        </a:buClr>
        <a:buSzPct val="75000"/>
        <a:buFont typeface="Wingdings"/>
        <a:buChar char="●"/>
        <a:tabLst/>
        <a:defRPr sz="3000" b="0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3pPr>
      <a:lvl4pPr marL="180975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3366"/>
        </a:buClr>
        <a:buSzPct val="80000"/>
        <a:buFont typeface="Wingdings"/>
        <a:buChar char="–"/>
        <a:tabLst/>
        <a:defRPr sz="3000" b="0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4pPr>
      <a:lvl5pPr marL="226695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3366"/>
        </a:buClr>
        <a:buSzPct val="65000"/>
        <a:buFont typeface="Wingdings"/>
        <a:buChar char="●"/>
        <a:tabLst/>
        <a:defRPr sz="3000" b="0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5pPr>
      <a:lvl6pPr marL="272415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3366"/>
        </a:buClr>
        <a:buSzPct val="65000"/>
        <a:buFont typeface="Wingdings"/>
        <a:buChar char="•"/>
        <a:tabLst/>
        <a:defRPr sz="3000" b="0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6pPr>
      <a:lvl7pPr marL="318135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3366"/>
        </a:buClr>
        <a:buSzPct val="65000"/>
        <a:buFont typeface="Wingdings"/>
        <a:buChar char="•"/>
        <a:tabLst/>
        <a:defRPr sz="3000" b="0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7pPr>
      <a:lvl8pPr marL="363855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3366"/>
        </a:buClr>
        <a:buSzPct val="65000"/>
        <a:buFont typeface="Wingdings"/>
        <a:buChar char="•"/>
        <a:tabLst/>
        <a:defRPr sz="3000" b="0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8pPr>
      <a:lvl9pPr marL="409575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3366"/>
        </a:buClr>
        <a:buSzPct val="65000"/>
        <a:buFont typeface="Wingdings"/>
        <a:buChar char="•"/>
        <a:tabLst/>
        <a:defRPr sz="3000" b="0" i="0" u="none" strike="noStrike" cap="none" spc="0" baseline="0">
          <a:ln>
            <a:noFill/>
          </a:ln>
          <a:solidFill>
            <a:srgbClr val="003366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hintonconsulting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la.ac.uk/media/media_101031_en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ccareer.manchester.ac.uk/" TargetMode="External"/><Relationship Id="rId4" Type="http://schemas.openxmlformats.org/officeDocument/2006/relationships/hyperlink" Target="http://www.apprise.ox.ac.uk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 idx="4294967295"/>
          </p:nvPr>
        </p:nvSpPr>
        <p:spPr>
          <a:xfrm>
            <a:off x="468312" y="260350"/>
            <a:ext cx="6264276" cy="1879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130000"/>
              </a:lnSpc>
              <a:defRPr sz="2800"/>
            </a:pPr>
            <a:r>
              <a:t>Developing an effective relationship with your supervisor -</a:t>
            </a:r>
            <a:r>
              <a:rPr sz="2000"/>
              <a:t>Glasgow University Nov 2015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4294967295"/>
          </p:nvPr>
        </p:nvSpPr>
        <p:spPr>
          <a:xfrm>
            <a:off x="1981199" y="2438400"/>
            <a:ext cx="4953002" cy="18224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algn="r">
              <a:buSzTx/>
              <a:buNone/>
              <a:defRPr b="1"/>
            </a:pPr>
            <a:r>
              <a:t>Dr Sara Shinton </a:t>
            </a:r>
          </a:p>
          <a:p>
            <a:pPr marL="0" indent="0" algn="r">
              <a:spcBef>
                <a:spcPts val="600"/>
              </a:spcBef>
              <a:buSzTx/>
              <a:buNone/>
              <a:defRPr sz="2600"/>
            </a:pPr>
            <a:r>
              <a:t>Shinton Consulting Ltd</a:t>
            </a:r>
          </a:p>
        </p:txBody>
      </p:sp>
      <p:sp>
        <p:nvSpPr>
          <p:cNvPr id="41" name="Shape 41"/>
          <p:cNvSpPr/>
          <p:nvPr/>
        </p:nvSpPr>
        <p:spPr>
          <a:xfrm>
            <a:off x="5195887" y="6569176"/>
            <a:ext cx="327977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 idx="4294967295"/>
          </p:nvPr>
        </p:nvSpPr>
        <p:spPr>
          <a:xfrm>
            <a:off x="609600" y="1523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50391">
              <a:defRPr sz="3627"/>
            </a:pPr>
            <a:r>
              <a:t>Roles and responsibilities </a:t>
            </a:r>
            <a:br/>
            <a:r>
              <a:t>-Supervisor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sz="half" idx="4294967295"/>
          </p:nvPr>
        </p:nvSpPr>
        <p:spPr>
          <a:xfrm>
            <a:off x="457200" y="1828800"/>
            <a:ext cx="4191000" cy="3471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ts val="400"/>
              </a:spcBef>
              <a:defRPr sz="2000"/>
            </a:pPr>
            <a:r>
              <a:t>be interested in you and your research</a:t>
            </a:r>
          </a:p>
          <a:p>
            <a:pPr marL="342900" indent="-342900">
              <a:spcBef>
                <a:spcPts val="400"/>
              </a:spcBef>
              <a:defRPr sz="2000"/>
            </a:pPr>
            <a:r>
              <a:t>be available for meetings </a:t>
            </a:r>
          </a:p>
          <a:p>
            <a:pPr marL="342900" indent="-342900">
              <a:spcBef>
                <a:spcPts val="400"/>
              </a:spcBef>
              <a:defRPr sz="2000"/>
            </a:pPr>
            <a:r>
              <a:t>ensure the final goal is realistic and identifiable</a:t>
            </a:r>
          </a:p>
          <a:p>
            <a:pPr marL="342900" indent="-342900">
              <a:spcBef>
                <a:spcPts val="400"/>
              </a:spcBef>
              <a:defRPr sz="2000"/>
            </a:pPr>
            <a:r>
              <a:t>help with networking</a:t>
            </a:r>
          </a:p>
          <a:p>
            <a:pPr marL="342900" indent="-342900">
              <a:spcBef>
                <a:spcPts val="400"/>
              </a:spcBef>
              <a:defRPr sz="2000"/>
            </a:pPr>
            <a:r>
              <a:t>support involvement in wider research activities</a:t>
            </a:r>
          </a:p>
        </p:txBody>
      </p:sp>
      <p:sp>
        <p:nvSpPr>
          <p:cNvPr id="91" name="Shape 91"/>
          <p:cNvSpPr/>
          <p:nvPr/>
        </p:nvSpPr>
        <p:spPr>
          <a:xfrm>
            <a:off x="4953000" y="1828800"/>
            <a:ext cx="4191000" cy="2103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81000" indent="-381000">
              <a:spcBef>
                <a:spcPts val="400"/>
              </a:spcBef>
              <a:buClr>
                <a:srgbClr val="003366"/>
              </a:buClr>
              <a:buSzPct val="70000"/>
              <a:buFont typeface="Wingdings"/>
              <a:buChar char="●"/>
              <a:defRPr sz="2000"/>
            </a:pPr>
            <a:r>
              <a:t>assess progress objectively and provide honest feedback </a:t>
            </a:r>
          </a:p>
          <a:p>
            <a:pPr marL="381000" indent="-381000">
              <a:spcBef>
                <a:spcPts val="400"/>
              </a:spcBef>
              <a:buClr>
                <a:srgbClr val="003366"/>
              </a:buClr>
              <a:buSzPct val="70000"/>
              <a:buFont typeface="Wingdings"/>
              <a:buChar char="●"/>
              <a:defRPr sz="2000"/>
            </a:pPr>
            <a:r>
              <a:t>encourage open discussion of ideas</a:t>
            </a:r>
          </a:p>
          <a:p>
            <a:pPr marL="381000" indent="-381000">
              <a:spcBef>
                <a:spcPts val="400"/>
              </a:spcBef>
              <a:buClr>
                <a:srgbClr val="003366"/>
              </a:buClr>
              <a:buSzPct val="70000"/>
              <a:buFont typeface="Wingdings"/>
              <a:buChar char="●"/>
              <a:defRPr sz="2000"/>
            </a:pPr>
            <a:r>
              <a:t>challenge you</a:t>
            </a:r>
          </a:p>
          <a:p>
            <a:pPr marL="381000" indent="-381000">
              <a:spcBef>
                <a:spcPts val="400"/>
              </a:spcBef>
              <a:buClr>
                <a:srgbClr val="003366"/>
              </a:buClr>
              <a:buSzPct val="70000"/>
              <a:buFont typeface="Wingdings"/>
              <a:buChar char="●"/>
              <a:defRPr sz="2000"/>
            </a:pPr>
            <a:r>
              <a:t>set a standard to follow</a:t>
            </a:r>
          </a:p>
        </p:txBody>
      </p:sp>
      <p:sp>
        <p:nvSpPr>
          <p:cNvPr id="92" name="Shape 92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  <p:sp>
        <p:nvSpPr>
          <p:cNvPr id="93" name="Shape 93"/>
          <p:cNvSpPr/>
          <p:nvPr/>
        </p:nvSpPr>
        <p:spPr>
          <a:xfrm>
            <a:off x="900112" y="4724400"/>
            <a:ext cx="7416801" cy="176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/>
            </a:pPr>
            <a:r>
              <a:t>You’ll need to now discuss the differences between this and the previous list and also different perceptions – a supervisor’s idea of “guiding with encouragement” may involve a lot of criticism in order to improve your performance.  As a student you can sometimes feel like you only hear constant negative feedback so you need to ask for positive comments as well.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 idx="4294967295"/>
          </p:nvPr>
        </p:nvSpPr>
        <p:spPr>
          <a:xfrm>
            <a:off x="762000" y="1523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Griffith questionnaire</a:t>
            </a:r>
          </a:p>
        </p:txBody>
      </p:sp>
      <p:sp>
        <p:nvSpPr>
          <p:cNvPr id="98" name="Shape 98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  <p:sp>
        <p:nvSpPr>
          <p:cNvPr id="99" name="Shape 99"/>
          <p:cNvSpPr/>
          <p:nvPr/>
        </p:nvSpPr>
        <p:spPr>
          <a:xfrm>
            <a:off x="1156563" y="2761669"/>
            <a:ext cx="6830874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800"/>
            </a:pPr>
            <a:r>
              <a:t>The website will link to the Griffith questionnaire that can be used</a:t>
            </a:r>
          </a:p>
          <a:p>
            <a:pPr defTabSz="457200">
              <a:defRPr sz="1800"/>
            </a:pPr>
            <a:r>
              <a:t>as a good basis to identify where you see your role</a:t>
            </a:r>
          </a:p>
          <a:p>
            <a:pPr defTabSz="457200">
              <a:defRPr sz="1800"/>
            </a:pPr>
            <a:r>
              <a:t>&amp; your supervisors role &amp; any gaps/differences.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52400" y="3285067"/>
            <a:ext cx="9233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66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291651"/>
              </p:ext>
            </p:extLst>
          </p:nvPr>
        </p:nvGraphicFramePr>
        <p:xfrm>
          <a:off x="0" y="332656"/>
          <a:ext cx="8424863" cy="6191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 idx="4294967295"/>
          </p:nvPr>
        </p:nvSpPr>
        <p:spPr>
          <a:xfrm>
            <a:off x="762000" y="1523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Your 3 year PhD</a:t>
            </a:r>
          </a:p>
        </p:txBody>
      </p:sp>
      <p:sp>
        <p:nvSpPr>
          <p:cNvPr id="105" name="Shape 105"/>
          <p:cNvSpPr/>
          <p:nvPr/>
        </p:nvSpPr>
        <p:spPr>
          <a:xfrm flipV="1">
            <a:off x="1187449" y="2122487"/>
            <a:ext cx="6818314" cy="11113"/>
          </a:xfrm>
          <a:prstGeom prst="line">
            <a:avLst/>
          </a:prstGeom>
          <a:ln>
            <a:solidFill>
              <a:srgbClr val="003366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1187450" y="1557337"/>
            <a:ext cx="22893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/>
            </a:lvl1pPr>
          </a:lstStyle>
          <a:p>
            <a:r>
              <a:t>0</a:t>
            </a:r>
          </a:p>
        </p:txBody>
      </p:sp>
      <p:sp>
        <p:nvSpPr>
          <p:cNvPr id="107" name="Shape 107"/>
          <p:cNvSpPr/>
          <p:nvPr/>
        </p:nvSpPr>
        <p:spPr>
          <a:xfrm>
            <a:off x="2700337" y="1557337"/>
            <a:ext cx="22893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/>
            </a:lvl1pPr>
          </a:lstStyle>
          <a:p>
            <a:r>
              <a:t>6</a:t>
            </a:r>
          </a:p>
        </p:txBody>
      </p:sp>
      <p:sp>
        <p:nvSpPr>
          <p:cNvPr id="108" name="Shape 108"/>
          <p:cNvSpPr/>
          <p:nvPr/>
        </p:nvSpPr>
        <p:spPr>
          <a:xfrm>
            <a:off x="4211637" y="1557337"/>
            <a:ext cx="35372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/>
            </a:lvl1pPr>
          </a:lstStyle>
          <a:p>
            <a:r>
              <a:t>12</a:t>
            </a:r>
          </a:p>
        </p:txBody>
      </p:sp>
      <p:sp>
        <p:nvSpPr>
          <p:cNvPr id="109" name="Shape 109"/>
          <p:cNvSpPr/>
          <p:nvPr/>
        </p:nvSpPr>
        <p:spPr>
          <a:xfrm>
            <a:off x="5795962" y="1557337"/>
            <a:ext cx="35372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/>
            </a:lvl1pPr>
          </a:lstStyle>
          <a:p>
            <a:r>
              <a:t>18</a:t>
            </a:r>
          </a:p>
        </p:txBody>
      </p:sp>
      <p:sp>
        <p:nvSpPr>
          <p:cNvPr id="110" name="Shape 110"/>
          <p:cNvSpPr/>
          <p:nvPr/>
        </p:nvSpPr>
        <p:spPr>
          <a:xfrm>
            <a:off x="7380287" y="1557337"/>
            <a:ext cx="35372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/>
            </a:lvl1pPr>
          </a:lstStyle>
          <a:p>
            <a:r>
              <a:t>36</a:t>
            </a:r>
          </a:p>
        </p:txBody>
      </p:sp>
      <p:sp>
        <p:nvSpPr>
          <p:cNvPr id="111" name="Shape 111"/>
          <p:cNvSpPr/>
          <p:nvPr/>
        </p:nvSpPr>
        <p:spPr>
          <a:xfrm>
            <a:off x="900112" y="2636837"/>
            <a:ext cx="1943101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defTabSz="457200">
              <a:buSzPct val="100000"/>
              <a:buFont typeface="Arial"/>
              <a:buChar char="•"/>
              <a:defRPr sz="1800"/>
            </a:pPr>
            <a:r>
              <a:t>Practice research</a:t>
            </a:r>
          </a:p>
          <a:p>
            <a:pPr marL="285750" indent="-285750" defTabSz="457200">
              <a:buSzPct val="100000"/>
              <a:buFont typeface="Arial"/>
              <a:buChar char="•"/>
              <a:defRPr sz="1800"/>
            </a:pPr>
            <a:r>
              <a:t>See need</a:t>
            </a:r>
          </a:p>
          <a:p>
            <a:pPr marL="285750" indent="-285750" defTabSz="457200">
              <a:buSzPct val="100000"/>
              <a:buFont typeface="Arial"/>
              <a:buChar char="•"/>
              <a:defRPr sz="1800"/>
            </a:pPr>
            <a:r>
              <a:t>Tune in</a:t>
            </a:r>
          </a:p>
          <a:p>
            <a:pPr marL="285750" indent="-285750" defTabSz="457200">
              <a:buSzPct val="100000"/>
              <a:buFont typeface="Arial"/>
              <a:buChar char="•"/>
              <a:defRPr sz="1800"/>
            </a:pPr>
            <a:r>
              <a:t>Methodology</a:t>
            </a:r>
          </a:p>
          <a:p>
            <a:pPr marL="285750" indent="-285750" defTabSz="457200">
              <a:buSzPct val="100000"/>
              <a:buFont typeface="Arial"/>
              <a:buChar char="•"/>
              <a:defRPr sz="1800"/>
            </a:pPr>
            <a:r>
              <a:t>Familiarisation</a:t>
            </a:r>
          </a:p>
          <a:p>
            <a:pPr marL="285750" indent="-285750" defTabSz="457200">
              <a:defRPr sz="1800"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2987675" y="2492375"/>
            <a:ext cx="3384550" cy="2326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>
                <a:solidFill>
                  <a:srgbClr val="FF0000"/>
                </a:solidFill>
              </a:defRPr>
            </a:pPr>
            <a:r>
              <a:t>competencies</a:t>
            </a:r>
          </a:p>
          <a:p>
            <a:pPr defTabSz="457200">
              <a:buSzPct val="100000"/>
              <a:buFont typeface="Arial"/>
              <a:buChar char="•"/>
              <a:defRPr sz="1800"/>
            </a:pPr>
            <a:r>
              <a:t>On top of literature</a:t>
            </a:r>
          </a:p>
          <a:p>
            <a:pPr defTabSz="457200">
              <a:buSzPct val="100000"/>
              <a:buFont typeface="Arial"/>
              <a:buChar char="•"/>
              <a:defRPr sz="1800"/>
            </a:pPr>
            <a:r>
              <a:t>Skills in place</a:t>
            </a:r>
          </a:p>
          <a:p>
            <a:pPr defTabSz="457200">
              <a:buSzPct val="100000"/>
              <a:buFont typeface="Arial"/>
              <a:buChar char="•"/>
              <a:defRPr sz="1800"/>
            </a:pPr>
            <a:r>
              <a:t>Project mapped out</a:t>
            </a:r>
          </a:p>
          <a:p>
            <a:pPr defTabSz="457200">
              <a:buSzPct val="100000"/>
              <a:buFont typeface="Arial"/>
              <a:buChar char="•"/>
              <a:defRPr sz="1800"/>
            </a:pPr>
            <a:r>
              <a:t>Ideas emerging</a:t>
            </a:r>
          </a:p>
          <a:p>
            <a:pPr defTabSz="457200">
              <a:buSzPct val="100000"/>
              <a:buFont typeface="Arial"/>
              <a:buChar char="•"/>
              <a:defRPr sz="1800"/>
            </a:pPr>
            <a:r>
              <a:t>Apply &amp; develop method</a:t>
            </a:r>
          </a:p>
          <a:p>
            <a:pPr defTabSz="457200">
              <a:buSzPct val="100000"/>
              <a:buFont typeface="Arial"/>
              <a:buChar char="•"/>
              <a:defRPr sz="1800"/>
            </a:pPr>
            <a:r>
              <a:t>Feedback</a:t>
            </a:r>
          </a:p>
          <a:p>
            <a:pPr defTabSz="457200">
              <a:buSzPct val="100000"/>
              <a:buFont typeface="Arial"/>
              <a:buChar char="•"/>
              <a:defRPr sz="1800"/>
            </a:pPr>
            <a:r>
              <a:t>Debate ideas</a:t>
            </a:r>
          </a:p>
        </p:txBody>
      </p:sp>
      <p:sp>
        <p:nvSpPr>
          <p:cNvPr id="113" name="Shape 113"/>
          <p:cNvSpPr/>
          <p:nvPr/>
        </p:nvSpPr>
        <p:spPr>
          <a:xfrm>
            <a:off x="3059112" y="2349500"/>
            <a:ext cx="3025776" cy="0"/>
          </a:xfrm>
          <a:prstGeom prst="line">
            <a:avLst/>
          </a:prstGeom>
          <a:ln>
            <a:solidFill>
              <a:srgbClr val="FF0000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" name="Shape 114"/>
          <p:cNvSpPr/>
          <p:nvPr/>
        </p:nvSpPr>
        <p:spPr>
          <a:xfrm flipV="1">
            <a:off x="1258887" y="2492374"/>
            <a:ext cx="1584326" cy="9527"/>
          </a:xfrm>
          <a:prstGeom prst="line">
            <a:avLst/>
          </a:prstGeom>
          <a:ln>
            <a:solidFill>
              <a:srgbClr val="3366FF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6119812" y="2565400"/>
            <a:ext cx="1908176" cy="0"/>
          </a:xfrm>
          <a:prstGeom prst="line">
            <a:avLst/>
          </a:prstGeom>
          <a:ln>
            <a:solidFill>
              <a:srgbClr val="008000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6300787" y="2924175"/>
            <a:ext cx="2160588" cy="176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>
                <a:solidFill>
                  <a:srgbClr val="008000"/>
                </a:solidFill>
              </a:defRPr>
            </a:pPr>
            <a:r>
              <a:t>Professionalism</a:t>
            </a:r>
            <a:r>
              <a:rPr>
                <a:solidFill>
                  <a:srgbClr val="003366"/>
                </a:solidFill>
              </a:rPr>
              <a:t> </a:t>
            </a:r>
          </a:p>
          <a:p>
            <a:pPr defTabSz="457200">
              <a:buSzPct val="100000"/>
              <a:buFont typeface="Arial"/>
              <a:buChar char="•"/>
              <a:defRPr sz="1800"/>
            </a:pPr>
            <a:r>
              <a:t>Independence</a:t>
            </a:r>
          </a:p>
          <a:p>
            <a:pPr defTabSz="457200">
              <a:buSzPct val="100000"/>
              <a:buFont typeface="Arial"/>
              <a:buChar char="•"/>
              <a:defRPr sz="1800"/>
            </a:pPr>
            <a:r>
              <a:t>Contributing</a:t>
            </a:r>
          </a:p>
          <a:p>
            <a:pPr defTabSz="457200">
              <a:buSzPct val="100000"/>
              <a:buFont typeface="Arial"/>
              <a:buChar char="•"/>
              <a:defRPr sz="1800"/>
            </a:pPr>
            <a:r>
              <a:t>Confident</a:t>
            </a:r>
          </a:p>
          <a:p>
            <a:pPr defTabSz="457200">
              <a:buSzPct val="100000"/>
              <a:buFont typeface="Arial"/>
              <a:buChar char="•"/>
              <a:defRPr sz="1800"/>
            </a:pPr>
            <a:r>
              <a:t>Ambassador</a:t>
            </a:r>
          </a:p>
        </p:txBody>
      </p:sp>
      <p:sp>
        <p:nvSpPr>
          <p:cNvPr id="117" name="Shape 117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  <p:sp>
        <p:nvSpPr>
          <p:cNvPr id="118" name="Shape 118"/>
          <p:cNvSpPr/>
          <p:nvPr/>
        </p:nvSpPr>
        <p:spPr>
          <a:xfrm>
            <a:off x="971550" y="5445125"/>
            <a:ext cx="5815234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/>
            </a:lvl1pPr>
          </a:lstStyle>
          <a:p>
            <a:r>
              <a:t>Areas to think about to develop during during 3year PhD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2" grpId="2" animBg="1" advAuto="0"/>
      <p:bldP spid="116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 idx="4294967295"/>
          </p:nvPr>
        </p:nvSpPr>
        <p:spPr>
          <a:xfrm>
            <a:off x="762000" y="1523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Reality check!!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half" idx="4294967295"/>
          </p:nvPr>
        </p:nvSpPr>
        <p:spPr>
          <a:xfrm>
            <a:off x="762000" y="2057400"/>
            <a:ext cx="39243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 sz="2800"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4838700" y="2057400"/>
            <a:ext cx="3924300" cy="356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81000" indent="-381000">
              <a:spcBef>
                <a:spcPts val="400"/>
              </a:spcBef>
              <a:buClr>
                <a:srgbClr val="003366"/>
              </a:buClr>
              <a:buSzPct val="70000"/>
              <a:buFont typeface="Wingdings"/>
              <a:buChar char="●"/>
              <a:defRPr sz="2000"/>
            </a:pPr>
            <a:r>
              <a:t>Academics not necessarily endless source of advice support &amp; guidance</a:t>
            </a:r>
          </a:p>
          <a:p>
            <a:pPr marL="381000" indent="-381000">
              <a:spcBef>
                <a:spcPts val="600"/>
              </a:spcBef>
              <a:buClr>
                <a:srgbClr val="003366"/>
              </a:buClr>
              <a:buSzPct val="70000"/>
              <a:buFont typeface="Wingdings"/>
              <a:buChar char="●"/>
              <a:defRPr sz="2000"/>
            </a:pPr>
            <a:endParaRPr/>
          </a:p>
          <a:p>
            <a:pPr marL="381000" indent="-381000">
              <a:spcBef>
                <a:spcPts val="400"/>
              </a:spcBef>
              <a:buClr>
                <a:srgbClr val="003366"/>
              </a:buClr>
              <a:buSzPct val="70000"/>
              <a:buFont typeface="Wingdings"/>
              <a:buChar char="●"/>
              <a:defRPr sz="2000"/>
            </a:pPr>
            <a:r>
              <a:t>May have different priorities &amp; timescales than you do</a:t>
            </a:r>
          </a:p>
          <a:p>
            <a:pPr marL="381000" indent="-381000">
              <a:spcBef>
                <a:spcPts val="600"/>
              </a:spcBef>
              <a:buClr>
                <a:srgbClr val="003366"/>
              </a:buClr>
              <a:buSzPct val="70000"/>
              <a:buFont typeface="Wingdings"/>
              <a:buChar char="●"/>
              <a:defRPr sz="2000"/>
            </a:pPr>
            <a:endParaRPr/>
          </a:p>
          <a:p>
            <a:pPr marL="381000" indent="-381000">
              <a:spcBef>
                <a:spcPts val="400"/>
              </a:spcBef>
              <a:buClr>
                <a:srgbClr val="003366"/>
              </a:buClr>
              <a:buSzPct val="70000"/>
              <a:buFont typeface="Wingdings"/>
              <a:buChar char="●"/>
              <a:defRPr sz="2000"/>
            </a:pPr>
            <a:r>
              <a:t>Will be extremely busy</a:t>
            </a:r>
          </a:p>
          <a:p>
            <a:pPr marL="381000" indent="-381000">
              <a:spcBef>
                <a:spcPts val="600"/>
              </a:spcBef>
              <a:buClr>
                <a:srgbClr val="003366"/>
              </a:buClr>
              <a:buSzPct val="70000"/>
              <a:buFont typeface="Wingdings"/>
              <a:buChar char="●"/>
              <a:defRPr sz="2000"/>
            </a:pPr>
            <a:endParaRPr/>
          </a:p>
          <a:p>
            <a:pPr marL="381000" indent="-381000">
              <a:spcBef>
                <a:spcPts val="400"/>
              </a:spcBef>
              <a:buClr>
                <a:srgbClr val="003366"/>
              </a:buClr>
              <a:buSzPct val="70000"/>
              <a:buFont typeface="Wingdings"/>
              <a:buChar char="●"/>
              <a:defRPr sz="2000"/>
            </a:pPr>
            <a:r>
              <a:t>Will want your leadership!!</a:t>
            </a:r>
          </a:p>
        </p:txBody>
      </p:sp>
      <p:sp>
        <p:nvSpPr>
          <p:cNvPr id="125" name="Shape 125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  <p:pic>
        <p:nvPicPr>
          <p:cNvPr id="126" name="656B2013-01B9-4B74-94B9-07F44565041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303" y="1625149"/>
            <a:ext cx="4424566" cy="4424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1196975"/>
            <a:ext cx="2736850" cy="392906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  <p:sp>
        <p:nvSpPr>
          <p:cNvPr id="132" name="Shape 132"/>
          <p:cNvSpPr/>
          <p:nvPr/>
        </p:nvSpPr>
        <p:spPr>
          <a:xfrm>
            <a:off x="395287" y="5516562"/>
            <a:ext cx="38163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800"/>
            </a:lvl1pPr>
          </a:lstStyle>
          <a:p>
            <a:r>
              <a:t>See Moodle site</a:t>
            </a:r>
          </a:p>
        </p:txBody>
      </p:sp>
      <p:sp>
        <p:nvSpPr>
          <p:cNvPr id="133" name="Shape 133"/>
          <p:cNvSpPr/>
          <p:nvPr/>
        </p:nvSpPr>
        <p:spPr>
          <a:xfrm>
            <a:off x="4587343" y="5644998"/>
            <a:ext cx="4067176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800"/>
            </a:lvl1pPr>
          </a:lstStyle>
          <a:p>
            <a:r>
              <a:t>http://www.gla.ac.uk/services/postgraduateresearch/pgrcodeofpractice/</a:t>
            </a:r>
          </a:p>
        </p:txBody>
      </p:sp>
      <p:pic>
        <p:nvPicPr>
          <p:cNvPr id="13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9962" y="476250"/>
            <a:ext cx="6248401" cy="461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405E4BF4-FB38-43EC-A197-4AF5F8895DEC-L0-001.png"/>
          <p:cNvPicPr>
            <a:picLocks noChangeAspect="1"/>
          </p:cNvPicPr>
          <p:nvPr/>
        </p:nvPicPr>
        <p:blipFill>
          <a:blip r:embed="rId4">
            <a:extLst/>
          </a:blip>
          <a:srcRect t="3915"/>
          <a:stretch>
            <a:fillRect/>
          </a:stretch>
        </p:blipFill>
        <p:spPr>
          <a:xfrm>
            <a:off x="4576562" y="1006078"/>
            <a:ext cx="3365041" cy="4311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7347A60C-0D86-4192-BDBF-E78005180C9D-L0-001.png"/>
          <p:cNvPicPr>
            <a:picLocks noChangeAspect="1"/>
          </p:cNvPicPr>
          <p:nvPr/>
        </p:nvPicPr>
        <p:blipFill>
          <a:blip r:embed="rId2">
            <a:extLst/>
          </a:blip>
          <a:srcRect t="8501" b="8501"/>
          <a:stretch>
            <a:fillRect/>
          </a:stretch>
        </p:blipFill>
        <p:spPr>
          <a:xfrm>
            <a:off x="1490464" y="18851"/>
            <a:ext cx="6163174" cy="682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 idx="4294967295"/>
          </p:nvPr>
        </p:nvSpPr>
        <p:spPr>
          <a:xfrm>
            <a:off x="762000" y="1523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Basis of these problems ?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4294967295"/>
          </p:nvPr>
        </p:nvSpPr>
        <p:spPr>
          <a:xfrm>
            <a:off x="762000" y="2057400"/>
            <a:ext cx="80010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False expectations</a:t>
            </a:r>
          </a:p>
          <a:p>
            <a:r>
              <a:t>Lack (or breakdown) of communication</a:t>
            </a:r>
          </a:p>
          <a:p>
            <a:r>
              <a:t>Failure to see big picture</a:t>
            </a:r>
          </a:p>
          <a:p>
            <a:r>
              <a:t>Personality clash</a:t>
            </a:r>
          </a:p>
          <a:p>
            <a:r>
              <a:t>Different preferences…</a:t>
            </a:r>
          </a:p>
          <a:p>
            <a:r>
              <a:t>Other pressures</a:t>
            </a:r>
          </a:p>
        </p:txBody>
      </p:sp>
      <p:sp>
        <p:nvSpPr>
          <p:cNvPr id="156" name="Shape 156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 idx="4294967295"/>
          </p:nvPr>
        </p:nvSpPr>
        <p:spPr>
          <a:xfrm>
            <a:off x="838200" y="4571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Overcoming problems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4294967295"/>
          </p:nvPr>
        </p:nvSpPr>
        <p:spPr>
          <a:xfrm>
            <a:off x="685800" y="1828800"/>
            <a:ext cx="84582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defRPr sz="2600"/>
            </a:pPr>
            <a:r>
              <a:t>Keep things in perspective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Tx/>
              <a:defRPr sz="2400"/>
            </a:pPr>
            <a:r>
              <a:t>supervisor is human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Tx/>
              <a:defRPr sz="2400"/>
            </a:pPr>
            <a:r>
              <a:t>shares your long term goal (completion of degree)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Tx/>
              <a:defRPr sz="2400"/>
            </a:pPr>
            <a:r>
              <a:t>may criticize your actions, not you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600"/>
            </a:pPr>
            <a:r>
              <a:t>Be organised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Tx/>
              <a:defRPr sz="2400"/>
            </a:pPr>
            <a:r>
              <a:t>prepare for meetings with points for discussion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Tx/>
              <a:defRPr sz="2400"/>
            </a:pPr>
            <a:r>
              <a:t>record decisions made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600"/>
            </a:pPr>
            <a:r>
              <a:t>Be honest 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Tx/>
              <a:defRPr sz="2400"/>
            </a:pPr>
            <a:r>
              <a:t>report any mistakes (before the grapevine)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Tx/>
              <a:defRPr sz="2400"/>
            </a:pPr>
            <a:r>
              <a:t>report on difficulties whilst they are SMALL</a:t>
            </a:r>
          </a:p>
        </p:txBody>
      </p:sp>
      <p:sp>
        <p:nvSpPr>
          <p:cNvPr id="160" name="Shape 160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 idx="4294967295"/>
          </p:nvPr>
        </p:nvSpPr>
        <p:spPr>
          <a:xfrm>
            <a:off x="838200" y="4571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Overcoming problems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4294967295"/>
          </p:nvPr>
        </p:nvSpPr>
        <p:spPr>
          <a:xfrm>
            <a:off x="990600" y="1905000"/>
            <a:ext cx="8153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defRPr sz="2600"/>
            </a:pPr>
            <a:r>
              <a:t>Be professional</a:t>
            </a:r>
          </a:p>
          <a:p>
            <a:pPr marL="742950" lvl="1" indent="-285750">
              <a:spcBef>
                <a:spcPts val="0"/>
              </a:spcBef>
              <a:buFontTx/>
              <a:defRPr sz="2400"/>
            </a:pPr>
            <a:r>
              <a:t>can’t always expect to get on with all colleagues</a:t>
            </a:r>
          </a:p>
          <a:p>
            <a:pPr marL="742950" lvl="1" indent="-285750">
              <a:spcBef>
                <a:spcPts val="0"/>
              </a:spcBef>
              <a:buFontTx/>
              <a:defRPr sz="2400"/>
            </a:pPr>
            <a:r>
              <a:t>heed advice from more experienced researchers</a:t>
            </a:r>
          </a:p>
          <a:p>
            <a:pPr marL="342900" indent="-342900">
              <a:spcBef>
                <a:spcPts val="600"/>
              </a:spcBef>
              <a:defRPr sz="2600"/>
            </a:pPr>
            <a:r>
              <a:t>Ask for feedback</a:t>
            </a:r>
          </a:p>
          <a:p>
            <a:pPr marL="742950" lvl="1" indent="-285750">
              <a:spcBef>
                <a:spcPts val="0"/>
              </a:spcBef>
              <a:buFontTx/>
              <a:defRPr sz="2400"/>
            </a:pPr>
            <a:r>
              <a:t>and don’t wait to be told what to do or read</a:t>
            </a:r>
          </a:p>
          <a:p>
            <a:pPr marL="342900" indent="-342900">
              <a:spcBef>
                <a:spcPts val="600"/>
              </a:spcBef>
              <a:defRPr sz="2600"/>
            </a:pPr>
            <a:r>
              <a:t>Meet deadlines</a:t>
            </a:r>
          </a:p>
          <a:p>
            <a:pPr marL="342900" indent="-342900">
              <a:spcBef>
                <a:spcPts val="600"/>
              </a:spcBef>
              <a:defRPr sz="2600"/>
            </a:pPr>
            <a:r>
              <a:t>Show your enthusiasm</a:t>
            </a:r>
          </a:p>
          <a:p>
            <a:pPr marL="342900" indent="-342900">
              <a:spcBef>
                <a:spcPts val="600"/>
              </a:spcBef>
              <a:defRPr sz="2600"/>
            </a:pPr>
            <a:r>
              <a:t>Communicate !</a:t>
            </a:r>
          </a:p>
        </p:txBody>
      </p:sp>
      <p:sp>
        <p:nvSpPr>
          <p:cNvPr id="164" name="Shape 164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 idx="4294967295"/>
          </p:nvPr>
        </p:nvSpPr>
        <p:spPr>
          <a:xfrm>
            <a:off x="762000" y="1523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Outcomes  for today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4294967295"/>
          </p:nvPr>
        </p:nvSpPr>
        <p:spPr>
          <a:xfrm>
            <a:off x="609600" y="1981200"/>
            <a:ext cx="83058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Understand researcher &amp; supervisor roles</a:t>
            </a:r>
          </a:p>
          <a:p>
            <a:r>
              <a:rPr dirty="0"/>
              <a:t>How to manage the supervision process</a:t>
            </a:r>
          </a:p>
          <a:p>
            <a:r>
              <a:rPr dirty="0"/>
              <a:t>Provide strategies to help you be effective</a:t>
            </a:r>
          </a:p>
          <a:p>
            <a:r>
              <a:rPr dirty="0"/>
              <a:t>Know where to get more help &amp; guidance</a:t>
            </a:r>
          </a:p>
        </p:txBody>
      </p:sp>
      <p:sp>
        <p:nvSpPr>
          <p:cNvPr id="45" name="Shape 45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  <p:sp>
        <p:nvSpPr>
          <p:cNvPr id="46" name="Shape 46"/>
          <p:cNvSpPr/>
          <p:nvPr/>
        </p:nvSpPr>
        <p:spPr>
          <a:xfrm>
            <a:off x="285980" y="5338890"/>
            <a:ext cx="857204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2800"/>
            </a:pPr>
            <a:r>
              <a:rPr u="sng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hlinkClick r:id="rId2"/>
              </a:rPr>
              <a:t>www.shintonconsulting.com</a:t>
            </a:r>
            <a:r>
              <a:t>/universities/Glasgow-Arts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762000" y="1523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3705"/>
            </a:lvl1pPr>
          </a:lstStyle>
          <a:p>
            <a:r>
              <a:t>What if relationship breaks down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755650" y="1773237"/>
            <a:ext cx="8001000" cy="37338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9570" indent="-369570" defTabSz="886968">
              <a:spcBef>
                <a:spcPts val="500"/>
              </a:spcBef>
              <a:defRPr sz="2328"/>
            </a:pPr>
            <a:r>
              <a:t>Step back, identify what is making it difficult to work together</a:t>
            </a:r>
          </a:p>
          <a:p>
            <a:pPr marL="369570" indent="-369570" defTabSz="886968">
              <a:spcBef>
                <a:spcPts val="500"/>
              </a:spcBef>
              <a:defRPr sz="2328"/>
            </a:pPr>
            <a:r>
              <a:t>Get objective outside perspective by someone you trust</a:t>
            </a:r>
          </a:p>
          <a:p>
            <a:pPr marL="369570" indent="-369570" defTabSz="886968">
              <a:spcBef>
                <a:spcPts val="500"/>
              </a:spcBef>
              <a:defRPr sz="2328"/>
            </a:pPr>
            <a:r>
              <a:t>Ask any fellow students (you trust) if they have had any similar experiences – be discrete &amp; tactful.</a:t>
            </a:r>
          </a:p>
          <a:p>
            <a:pPr marL="369570" indent="-369570" defTabSz="886968">
              <a:spcBef>
                <a:spcPts val="500"/>
              </a:spcBef>
              <a:defRPr sz="2328"/>
            </a:pPr>
            <a:r>
              <a:t>Try to maintain communication as much as possible</a:t>
            </a:r>
          </a:p>
          <a:p>
            <a:pPr marL="369570" indent="-369570" defTabSz="886968">
              <a:spcBef>
                <a:spcPts val="500"/>
              </a:spcBef>
              <a:defRPr sz="2328"/>
            </a:pPr>
            <a:r>
              <a:t>Build up a network of colleagues for informal feedback</a:t>
            </a:r>
          </a:p>
          <a:p>
            <a:pPr marL="369570" indent="-369570" defTabSz="886968">
              <a:spcBef>
                <a:spcPts val="500"/>
              </a:spcBef>
              <a:defRPr sz="2328"/>
            </a:pPr>
            <a:r>
              <a:t>Finally discuss concerns with director or head of department</a:t>
            </a:r>
          </a:p>
        </p:txBody>
      </p:sp>
      <p:sp>
        <p:nvSpPr>
          <p:cNvPr id="168" name="Shape 168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 idx="4294967295"/>
          </p:nvPr>
        </p:nvSpPr>
        <p:spPr>
          <a:xfrm>
            <a:off x="762000" y="1523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50391">
              <a:defRPr sz="3627"/>
            </a:pPr>
            <a:r>
              <a:t>Useful behaviours </a:t>
            </a:r>
            <a:br/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idx="4294967295"/>
          </p:nvPr>
        </p:nvSpPr>
        <p:spPr>
          <a:xfrm>
            <a:off x="684212" y="1196975"/>
            <a:ext cx="8001001" cy="4089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5279" indent="-335279" defTabSz="804672">
              <a:spcBef>
                <a:spcPts val="600"/>
              </a:spcBef>
              <a:defRPr sz="2640"/>
            </a:pPr>
            <a:r>
              <a:t>Transparency</a:t>
            </a:r>
          </a:p>
          <a:p>
            <a:pPr marL="670559" lvl="1" indent="-251459" defTabSz="804672">
              <a:spcBef>
                <a:spcPts val="0"/>
              </a:spcBef>
              <a:buFontTx/>
              <a:buChar char="-"/>
              <a:defRPr sz="2464"/>
            </a:pPr>
            <a:r>
              <a:t>Identify your supervisors rules &amp; make your expectations clear</a:t>
            </a:r>
          </a:p>
          <a:p>
            <a:pPr marL="335279" indent="-335279" defTabSz="804672">
              <a:spcBef>
                <a:spcPts val="600"/>
              </a:spcBef>
              <a:defRPr sz="2640"/>
            </a:pPr>
            <a:r>
              <a:t>Communication</a:t>
            </a:r>
          </a:p>
          <a:p>
            <a:pPr marL="670559" lvl="1" indent="-251459" defTabSz="804672">
              <a:spcBef>
                <a:spcPts val="0"/>
              </a:spcBef>
              <a:buFontTx/>
              <a:defRPr sz="2464"/>
            </a:pPr>
            <a:r>
              <a:t>Take responsibility, but expect availability</a:t>
            </a:r>
          </a:p>
          <a:p>
            <a:pPr marL="335279" indent="-335279" defTabSz="804672">
              <a:spcBef>
                <a:spcPts val="600"/>
              </a:spcBef>
              <a:defRPr sz="2640"/>
            </a:pPr>
            <a:r>
              <a:t>Consistency</a:t>
            </a:r>
          </a:p>
          <a:p>
            <a:pPr marL="335279" indent="-335279" defTabSz="804672">
              <a:spcBef>
                <a:spcPts val="600"/>
              </a:spcBef>
              <a:defRPr sz="2640"/>
            </a:pPr>
            <a:r>
              <a:t>Accountable</a:t>
            </a:r>
          </a:p>
          <a:p>
            <a:pPr marL="335279" indent="-335279" defTabSz="804672">
              <a:spcBef>
                <a:spcPts val="600"/>
              </a:spcBef>
              <a:defRPr sz="2640"/>
            </a:pPr>
            <a:r>
              <a:t>Distance </a:t>
            </a:r>
          </a:p>
          <a:p>
            <a:pPr marL="335279" indent="-335279" defTabSz="804672">
              <a:spcBef>
                <a:spcPts val="600"/>
              </a:spcBef>
              <a:defRPr sz="2640"/>
            </a:pPr>
            <a:r>
              <a:t>Professional, basis for management</a:t>
            </a:r>
          </a:p>
        </p:txBody>
      </p:sp>
      <p:sp>
        <p:nvSpPr>
          <p:cNvPr id="172" name="Shape 172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7961312" y="152400"/>
            <a:ext cx="1" cy="1522413"/>
          </a:xfrm>
          <a:prstGeom prst="line">
            <a:avLst/>
          </a:prstGeom>
          <a:ln w="13546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457200" y="6246812"/>
            <a:ext cx="2133600" cy="237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7" tIns="50797" rIns="50797" bIns="50797">
            <a:spAutoFit/>
          </a:bodyPr>
          <a:lstStyle>
            <a:lvl1pPr defTabSz="455612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Shinton Consulting Ltd 2011 </a:t>
            </a:r>
          </a:p>
        </p:txBody>
      </p:sp>
      <p:sp>
        <p:nvSpPr>
          <p:cNvPr id="178" name="Shape 178"/>
          <p:cNvSpPr/>
          <p:nvPr/>
        </p:nvSpPr>
        <p:spPr>
          <a:xfrm>
            <a:off x="3122612" y="6246812"/>
            <a:ext cx="2897188" cy="237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7" tIns="50797" rIns="50797" bIns="50797">
            <a:spAutoFit/>
          </a:bodyPr>
          <a:lstStyle>
            <a:lvl1pPr defTabSz="455612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  <p:sp>
        <p:nvSpPr>
          <p:cNvPr id="179" name="Shape 179"/>
          <p:cNvSpPr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 lIns="50797" tIns="50797" rIns="50797" bIns="50797">
            <a:normAutofit/>
          </a:bodyPr>
          <a:lstStyle>
            <a:lvl1pPr defTabSz="912812">
              <a:defRPr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Meetings?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 lIns="50797" tIns="50797" rIns="50797" bIns="50797">
            <a:normAutofit/>
          </a:bodyPr>
          <a:lstStyle/>
          <a:p>
            <a:pPr marL="169862" indent="-169862" defTabSz="912812">
              <a:spcBef>
                <a:spcPts val="400"/>
              </a:spcBef>
              <a:buClr>
                <a:srgbClr val="330066"/>
              </a:buCl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PhD is about:</a:t>
            </a:r>
          </a:p>
          <a:p>
            <a:pPr marL="588962" lvl="1" indent="-346075" defTabSz="912812">
              <a:spcBef>
                <a:spcPts val="400"/>
              </a:spcBef>
              <a:buClr>
                <a:srgbClr val="669999"/>
              </a:buClr>
              <a:buSzPct val="7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Training - so progress must be monitored</a:t>
            </a:r>
          </a:p>
          <a:p>
            <a:pPr marL="588962" lvl="1" indent="-346075" defTabSz="912812">
              <a:spcBef>
                <a:spcPts val="400"/>
              </a:spcBef>
              <a:buClr>
                <a:srgbClr val="669999"/>
              </a:buClr>
              <a:buSzPct val="7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Developing opinions - which need to be tested against experts</a:t>
            </a:r>
          </a:p>
          <a:p>
            <a:pPr marL="588962" lvl="1" indent="-346075" defTabSz="912812">
              <a:spcBef>
                <a:spcPts val="400"/>
              </a:spcBef>
              <a:buClr>
                <a:srgbClr val="669999"/>
              </a:buClr>
              <a:buSzPct val="7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Seeking other views - usually face to face</a:t>
            </a:r>
          </a:p>
          <a:p>
            <a:pPr marL="588962" lvl="1" indent="-346075" defTabSz="912812">
              <a:spcBef>
                <a:spcPts val="400"/>
              </a:spcBef>
              <a:buClr>
                <a:srgbClr val="669999"/>
              </a:buClr>
              <a:buSzPct val="70000"/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Disseminating contribution</a:t>
            </a:r>
          </a:p>
          <a:p>
            <a:pPr marL="169862" indent="-169862" defTabSz="912812">
              <a:spcBef>
                <a:spcPts val="4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….much of which occurs in meetings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7961312" y="152400"/>
            <a:ext cx="1" cy="1522413"/>
          </a:xfrm>
          <a:prstGeom prst="line">
            <a:avLst/>
          </a:prstGeom>
          <a:ln w="13546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3122612" y="6246812"/>
            <a:ext cx="2897188" cy="237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7" tIns="50797" rIns="50797" bIns="50797">
            <a:spAutoFit/>
          </a:bodyPr>
          <a:lstStyle>
            <a:lvl1pPr defTabSz="455612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  <p:sp>
        <p:nvSpPr>
          <p:cNvPr id="184" name="Shape 184"/>
          <p:cNvSpPr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 lIns="50797" tIns="50797" rIns="50797" bIns="50797">
            <a:normAutofit/>
          </a:bodyPr>
          <a:lstStyle>
            <a:lvl1pPr defTabSz="912812">
              <a:defRPr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Effective meetings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 lIns="50797" tIns="50797" rIns="50797" bIns="50797">
            <a:normAutofit/>
          </a:bodyPr>
          <a:lstStyle/>
          <a:p>
            <a:pPr marL="341312" indent="-341312" defTabSz="912812">
              <a:spcBef>
                <a:spcPts val="400"/>
              </a:spcBef>
              <a:buClr>
                <a:srgbClr val="330066"/>
              </a:buCl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Are structured meetings</a:t>
            </a:r>
          </a:p>
          <a:p>
            <a:pPr marL="341312" indent="-341312" defTabSz="912812">
              <a:spcBef>
                <a:spcPts val="400"/>
              </a:spcBef>
              <a:buClr>
                <a:srgbClr val="330066"/>
              </a:buCl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address common problems</a:t>
            </a:r>
          </a:p>
          <a:p>
            <a:pPr marL="341312" indent="-341312" defTabSz="912812">
              <a:spcBef>
                <a:spcPts val="400"/>
              </a:spcBef>
              <a:buClr>
                <a:srgbClr val="330066"/>
              </a:buCl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Give you a chance to practice your hypothesis &amp; defend your work</a:t>
            </a:r>
          </a:p>
          <a:p>
            <a:pPr marL="341312" indent="-341312" defTabSz="912812">
              <a:spcBef>
                <a:spcPts val="400"/>
              </a:spcBef>
              <a:buClr>
                <a:srgbClr val="330066"/>
              </a:buCl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Help plan for the future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50797" tIns="50797" rIns="50797" bIns="50797">
            <a:normAutofit/>
          </a:bodyPr>
          <a:lstStyle>
            <a:lvl1pPr defTabSz="455612">
              <a:defRPr sz="3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Good questions to ask you supervisor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4294967295"/>
          </p:nvPr>
        </p:nvSpPr>
        <p:spPr>
          <a:xfrm>
            <a:off x="107950" y="1412875"/>
            <a:ext cx="8785225" cy="4713288"/>
          </a:xfrm>
          <a:prstGeom prst="rect">
            <a:avLst/>
          </a:prstGeom>
        </p:spPr>
        <p:txBody>
          <a:bodyPr lIns="50797" tIns="50797" rIns="50797" bIns="50797">
            <a:normAutofit/>
          </a:bodyPr>
          <a:lstStyle/>
          <a:p>
            <a:pPr defTabSz="455612"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Have you seen any good ways of organising my research/reading notes?</a:t>
            </a:r>
          </a:p>
          <a:p>
            <a:pPr defTabSz="455612"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I have looked at these funding agencies. Are there any other funders that you suggest I apply to?</a:t>
            </a:r>
          </a:p>
          <a:p>
            <a:pPr defTabSz="455612"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I have worked out a rough timetable for the next month. Does it look realistic to you?</a:t>
            </a:r>
          </a:p>
          <a:p>
            <a:pPr defTabSz="455612"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Can you clarify key deadlines?</a:t>
            </a:r>
          </a:p>
          <a:p>
            <a:pPr defTabSz="455612"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Am I on track with my work?</a:t>
            </a:r>
          </a:p>
          <a:p>
            <a:pPr defTabSz="455612"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What is the assessment criteria for being assessed for a lecturing post?</a:t>
            </a:r>
          </a:p>
          <a:p>
            <a:pPr defTabSz="455612">
              <a:spcBef>
                <a:spcPts val="400"/>
              </a:spcBef>
              <a:buFont typeface="Arial"/>
              <a:buChar char="•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What do you expect to see from me in 3 months time?</a:t>
            </a:r>
          </a:p>
          <a:p>
            <a:pPr defTabSz="455612">
              <a:spcBef>
                <a:spcPts val="400"/>
              </a:spcBef>
              <a:buFont typeface="Arial"/>
              <a:buChar char="•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Are there examples of good writing that you rate?</a:t>
            </a:r>
          </a:p>
          <a:p>
            <a:pPr defTabSz="455612">
              <a:spcBef>
                <a:spcPts val="400"/>
              </a:spcBef>
              <a:buFont typeface="Arial"/>
              <a:buChar char="•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What are the assessment criteria for the transition review?</a:t>
            </a:r>
          </a:p>
          <a:p>
            <a:pPr defTabSz="455612">
              <a:spcBef>
                <a:spcPts val="400"/>
              </a:spcBef>
              <a:buFont typeface="Arial"/>
              <a:buChar char="•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Who would it be useful for me to meet/know?</a:t>
            </a:r>
          </a:p>
          <a:p>
            <a:pPr defTabSz="455612">
              <a:spcBef>
                <a:spcPts val="400"/>
              </a:spcBef>
              <a:buFont typeface="Arial"/>
              <a:buChar char="•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Are you happy with my work/progress/anything I’ve done?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 idx="4294967295"/>
          </p:nvPr>
        </p:nvSpPr>
        <p:spPr>
          <a:xfrm>
            <a:off x="762000" y="1523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Support 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4294967295"/>
          </p:nvPr>
        </p:nvSpPr>
        <p:spPr>
          <a:xfrm>
            <a:off x="762000" y="2057400"/>
            <a:ext cx="8001000" cy="4035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7362" indent="-487362" defTabSz="1300162">
              <a:buClr>
                <a:srgbClr val="330066"/>
              </a:buClr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Glasgow</a:t>
            </a:r>
          </a:p>
          <a:p>
            <a:pPr marL="698500" lvl="1" indent="-412750" defTabSz="1300162">
              <a:spcBef>
                <a:spcPts val="600"/>
              </a:spcBef>
              <a:buClr>
                <a:srgbClr val="669999"/>
              </a:buClr>
              <a:buSzPct val="70000"/>
              <a:buChar char="•"/>
              <a:defRPr sz="2800" u="sng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hlinkClick r:id="rId2"/>
              </a:rPr>
              <a:t>http://www.gla.ac.uk/media/media_101031_en.pdf</a:t>
            </a:r>
            <a:r>
              <a:rPr u="none"/>
              <a:t> </a:t>
            </a:r>
          </a:p>
          <a:p>
            <a:pPr marL="698500" lvl="1" indent="-412750" defTabSz="1300162">
              <a:spcBef>
                <a:spcPts val="600"/>
              </a:spcBef>
              <a:buClr>
                <a:srgbClr val="669999"/>
              </a:buClr>
              <a:buSzPct val="7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Head of Department or Centre</a:t>
            </a:r>
          </a:p>
          <a:p>
            <a:pPr marL="698500" lvl="1" indent="-412750" defTabSz="1300162">
              <a:spcBef>
                <a:spcPts val="600"/>
              </a:spcBef>
              <a:buClr>
                <a:srgbClr val="669999"/>
              </a:buClr>
              <a:buSzPct val="7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Research and Graduate College</a:t>
            </a:r>
          </a:p>
          <a:p>
            <a:pPr marL="412750" lvl="1" indent="-127000" defTabSz="1300162">
              <a:spcBef>
                <a:spcPts val="600"/>
              </a:spcBef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98500" lvl="1" indent="-412750" defTabSz="1300162">
              <a:spcBef>
                <a:spcPts val="600"/>
              </a:spcBef>
              <a:buClr>
                <a:srgbClr val="669999"/>
              </a:buClr>
              <a:buSzPct val="7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Student Welfare </a:t>
            </a:r>
          </a:p>
          <a:p>
            <a:pPr marL="698500" lvl="1" indent="-412750" defTabSz="1300162">
              <a:spcBef>
                <a:spcPts val="600"/>
              </a:spcBef>
              <a:buClr>
                <a:srgbClr val="669999"/>
              </a:buClr>
              <a:buSzPct val="7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Student Counselling Services</a:t>
            </a:r>
          </a:p>
        </p:txBody>
      </p:sp>
      <p:sp>
        <p:nvSpPr>
          <p:cNvPr id="192" name="Shape 192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 idx="4294967295"/>
          </p:nvPr>
        </p:nvSpPr>
        <p:spPr>
          <a:xfrm>
            <a:off x="762000" y="1523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Top tips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sz="half" idx="4294967295"/>
          </p:nvPr>
        </p:nvSpPr>
        <p:spPr>
          <a:xfrm>
            <a:off x="755650" y="1628775"/>
            <a:ext cx="39243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22959">
              <a:spcBef>
                <a:spcPts val="300"/>
              </a:spcBef>
              <a:buSzTx/>
              <a:buNone/>
              <a:defRPr sz="1440"/>
            </a:pPr>
            <a:r>
              <a:t>Care &amp; maintenance of your supervisor</a:t>
            </a:r>
          </a:p>
          <a:p>
            <a:pPr marL="0" indent="0" defTabSz="822959">
              <a:spcBef>
                <a:spcPts val="300"/>
              </a:spcBef>
              <a:defRPr sz="1440"/>
            </a:pPr>
            <a:r>
              <a:t>Meet regularly</a:t>
            </a:r>
          </a:p>
          <a:p>
            <a:pPr marL="0" indent="0" defTabSz="822959">
              <a:spcBef>
                <a:spcPts val="300"/>
              </a:spcBef>
              <a:defRPr sz="1440"/>
            </a:pPr>
            <a:r>
              <a:t>Discuss &amp; negotiate</a:t>
            </a:r>
          </a:p>
          <a:p>
            <a:pPr marL="0" indent="0" defTabSz="822959">
              <a:spcBef>
                <a:spcPts val="300"/>
              </a:spcBef>
              <a:defRPr sz="1440"/>
            </a:pPr>
            <a:r>
              <a:t>Understand different styles</a:t>
            </a:r>
          </a:p>
          <a:p>
            <a:pPr marL="0" indent="0" defTabSz="822959">
              <a:spcBef>
                <a:spcPts val="300"/>
              </a:spcBef>
              <a:buSzTx/>
              <a:buNone/>
              <a:defRPr sz="1440"/>
            </a:pPr>
            <a:r>
              <a:t>Write &amp; show as you go</a:t>
            </a:r>
          </a:p>
          <a:p>
            <a:pPr marL="0" indent="0" defTabSz="822959">
              <a:spcBef>
                <a:spcPts val="300"/>
              </a:spcBef>
              <a:defRPr sz="1440"/>
            </a:pPr>
            <a:r>
              <a:t>Forces you to stay on track</a:t>
            </a:r>
          </a:p>
          <a:p>
            <a:pPr marL="0" indent="0" defTabSz="822959">
              <a:spcBef>
                <a:spcPts val="300"/>
              </a:spcBef>
              <a:defRPr sz="1440"/>
            </a:pPr>
            <a:r>
              <a:t>Set deadlines. Focuses the writing</a:t>
            </a:r>
          </a:p>
          <a:p>
            <a:pPr marL="0" indent="0" defTabSz="822959">
              <a:spcBef>
                <a:spcPts val="300"/>
              </a:spcBef>
              <a:defRPr sz="1440"/>
            </a:pPr>
            <a:r>
              <a:t>Write journal articles as you go</a:t>
            </a:r>
          </a:p>
          <a:p>
            <a:pPr marL="0" indent="0" defTabSz="822959">
              <a:spcBef>
                <a:spcPts val="300"/>
              </a:spcBef>
              <a:defRPr sz="1440"/>
            </a:pPr>
            <a:r>
              <a:t>Practice writing with your peers</a:t>
            </a:r>
          </a:p>
          <a:p>
            <a:pPr marL="0" indent="0" defTabSz="822959">
              <a:spcBef>
                <a:spcPts val="300"/>
              </a:spcBef>
              <a:buSzTx/>
              <a:buNone/>
              <a:defRPr sz="1440"/>
            </a:pPr>
            <a:r>
              <a:t>Its not a Nobel prize</a:t>
            </a:r>
          </a:p>
          <a:p>
            <a:pPr marL="0" indent="0" defTabSz="822959">
              <a:spcBef>
                <a:spcPts val="300"/>
              </a:spcBef>
              <a:defRPr sz="1440"/>
            </a:pPr>
            <a:r>
              <a:t>You are learning</a:t>
            </a:r>
          </a:p>
          <a:p>
            <a:pPr marL="0" indent="0" defTabSz="822959">
              <a:spcBef>
                <a:spcPts val="300"/>
              </a:spcBef>
              <a:defRPr sz="1440"/>
            </a:pPr>
            <a:r>
              <a:t>Stay focused</a:t>
            </a:r>
          </a:p>
          <a:p>
            <a:pPr marL="0" indent="0" defTabSz="822959">
              <a:spcBef>
                <a:spcPts val="300"/>
              </a:spcBef>
              <a:defRPr sz="1440"/>
            </a:pPr>
            <a:r>
              <a:t>Your PhD is a bunch of thoughts on paper, its not you!! Put it in perspective</a:t>
            </a:r>
          </a:p>
        </p:txBody>
      </p:sp>
      <p:sp>
        <p:nvSpPr>
          <p:cNvPr id="196" name="Shape 196"/>
          <p:cNvSpPr/>
          <p:nvPr/>
        </p:nvSpPr>
        <p:spPr>
          <a:xfrm>
            <a:off x="4859337" y="1700212"/>
            <a:ext cx="3924301" cy="2073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300"/>
              </a:spcBef>
              <a:defRPr sz="1600"/>
            </a:pPr>
            <a:r>
              <a:t>It’s a job. Work 9-5 but with holidays</a:t>
            </a:r>
          </a:p>
          <a:p>
            <a:pPr>
              <a:spcBef>
                <a:spcPts val="300"/>
              </a:spcBef>
              <a:buClr>
                <a:srgbClr val="003366"/>
              </a:buClr>
              <a:buSzPct val="70000"/>
              <a:buFont typeface="Wingdings"/>
              <a:buChar char="●"/>
              <a:defRPr sz="1600"/>
            </a:pPr>
            <a:r>
              <a:t>Set up your workplace</a:t>
            </a:r>
          </a:p>
          <a:p>
            <a:pPr>
              <a:spcBef>
                <a:spcPts val="300"/>
              </a:spcBef>
              <a:buClr>
                <a:srgbClr val="003366"/>
              </a:buClr>
              <a:buSzPct val="70000"/>
              <a:buFont typeface="Wingdings"/>
              <a:buChar char="●"/>
              <a:defRPr sz="1600"/>
            </a:pPr>
            <a:r>
              <a:t>Take time off</a:t>
            </a:r>
          </a:p>
          <a:p>
            <a:pPr>
              <a:spcBef>
                <a:spcPts val="300"/>
              </a:spcBef>
              <a:buClr>
                <a:srgbClr val="003366"/>
              </a:buClr>
              <a:buSzPct val="70000"/>
              <a:buFont typeface="Wingdings"/>
              <a:buChar char="●"/>
              <a:defRPr sz="1600"/>
            </a:pPr>
            <a:r>
              <a:t>Set deadlines &amp; targets</a:t>
            </a:r>
          </a:p>
          <a:p>
            <a:pPr>
              <a:spcBef>
                <a:spcPts val="300"/>
              </a:spcBef>
              <a:defRPr sz="1600"/>
            </a:pPr>
            <a:r>
              <a:t>Get and ask for help</a:t>
            </a:r>
          </a:p>
          <a:p>
            <a:pPr>
              <a:spcBef>
                <a:spcPts val="300"/>
              </a:spcBef>
              <a:buClr>
                <a:srgbClr val="003366"/>
              </a:buClr>
              <a:buSzPct val="70000"/>
              <a:buFont typeface="Wingdings"/>
              <a:buChar char="●"/>
              <a:defRPr sz="1600"/>
            </a:pPr>
            <a:r>
              <a:t>Allowed help</a:t>
            </a:r>
          </a:p>
          <a:p>
            <a:pPr>
              <a:spcBef>
                <a:spcPts val="300"/>
              </a:spcBef>
              <a:buClr>
                <a:srgbClr val="003366"/>
              </a:buClr>
              <a:buSzPct val="70000"/>
              <a:buFont typeface="Wingdings"/>
              <a:buChar char="●"/>
              <a:defRPr sz="1600"/>
            </a:pPr>
            <a:r>
              <a:t>Use the university staff</a:t>
            </a:r>
          </a:p>
        </p:txBody>
      </p:sp>
      <p:sp>
        <p:nvSpPr>
          <p:cNvPr id="197" name="Shape 197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 idx="4294967295"/>
          </p:nvPr>
        </p:nvSpPr>
        <p:spPr>
          <a:xfrm>
            <a:off x="762000" y="1523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Final thoughts 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4294967295"/>
          </p:nvPr>
        </p:nvSpPr>
        <p:spPr>
          <a:xfrm>
            <a:off x="684212" y="2249487"/>
            <a:ext cx="8153401" cy="4419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Consider yourself as a research professional</a:t>
            </a:r>
            <a:r>
              <a:rPr i="1">
                <a:latin typeface="Times New Roman;Wingdings-Regul"/>
                <a:ea typeface="Times New Roman;Wingdings-Regul"/>
                <a:cs typeface="Times New Roman;Wingdings-Regul"/>
                <a:sym typeface="Times New Roman;Wingdings-Regul"/>
              </a:rPr>
              <a:t>   </a:t>
            </a:r>
            <a:r>
              <a:t>in training, rather than a student</a:t>
            </a:r>
          </a:p>
          <a:p>
            <a:r>
              <a:t>Strive for respect as a valued research colleague through a mature approach</a:t>
            </a:r>
          </a:p>
          <a:p>
            <a:r>
              <a:t>Remember that a PhD is a 3/5 year project and a path to your next career stage</a:t>
            </a:r>
          </a:p>
          <a:p>
            <a:pPr>
              <a:defRPr sz="1200"/>
            </a:pPr>
            <a:endParaRPr/>
          </a:p>
          <a:p>
            <a:pPr>
              <a:defRPr b="1">
                <a:solidFill>
                  <a:srgbClr val="FF0000"/>
                </a:solidFill>
              </a:defRPr>
            </a:pPr>
            <a:r>
              <a:t>Enjoy your PhD !</a:t>
            </a:r>
          </a:p>
        </p:txBody>
      </p:sp>
      <p:sp>
        <p:nvSpPr>
          <p:cNvPr id="203" name="Shape 203"/>
          <p:cNvSpPr/>
          <p:nvPr/>
        </p:nvSpPr>
        <p:spPr>
          <a:xfrm>
            <a:off x="762000" y="1476375"/>
            <a:ext cx="6157476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200"/>
            </a:lvl1pPr>
          </a:lstStyle>
          <a:p>
            <a:r>
              <a:t>Attitude and realistic expectations</a:t>
            </a:r>
          </a:p>
        </p:txBody>
      </p:sp>
      <p:sp>
        <p:nvSpPr>
          <p:cNvPr id="204" name="Shape 204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build="p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 idx="4294967295"/>
          </p:nvPr>
        </p:nvSpPr>
        <p:spPr>
          <a:xfrm>
            <a:off x="323850" y="1193800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/>
          </a:p>
        </p:txBody>
      </p:sp>
      <p:pic>
        <p:nvPicPr>
          <p:cNvPr id="207" name="V_fade.png" descr="V_fad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3987"/>
            <a:ext cx="9144000" cy="6627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vitae_logo_descriptor_1b_rgb.png" descr="vitae_logo_descriptor_1b_rgb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48450" y="601662"/>
            <a:ext cx="2495550" cy="188912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684212" y="763587"/>
            <a:ext cx="7704138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4400" b="1">
                <a:latin typeface="Arial"/>
                <a:ea typeface="Arial"/>
                <a:cs typeface="Arial"/>
                <a:sym typeface="Arial"/>
              </a:defRPr>
            </a:pPr>
            <a:r>
              <a:t>Vitae</a:t>
            </a:r>
            <a:r>
              <a:rPr>
                <a:solidFill>
                  <a:srgbClr val="33CC33"/>
                </a:solidFill>
              </a:rPr>
              <a:t> </a:t>
            </a:r>
          </a:p>
        </p:txBody>
      </p:sp>
      <p:sp>
        <p:nvSpPr>
          <p:cNvPr id="210" name="Shape 210"/>
          <p:cNvSpPr/>
          <p:nvPr/>
        </p:nvSpPr>
        <p:spPr>
          <a:xfrm>
            <a:off x="519112" y="1914525"/>
            <a:ext cx="8445501" cy="259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16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Researchers’ Portal (www.vitae.ac.uk) </a:t>
            </a:r>
            <a:br/>
            <a:r>
              <a:t>free resources &amp; information for all PhD students:</a:t>
            </a:r>
          </a:p>
          <a:p>
            <a:pPr marL="742950" lvl="1" indent="-285750" defTabSz="457200">
              <a:spcBef>
                <a:spcPts val="10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PhD Planner, Just for Postgrads, PG Tips</a:t>
            </a:r>
          </a:p>
          <a:p>
            <a:pPr marL="342900" indent="-342900" defTabSz="457200">
              <a:spcBef>
                <a:spcPts val="16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GRADschool courses for 2</a:t>
            </a:r>
            <a:r>
              <a:rPr baseline="30000"/>
              <a:t>nd</a:t>
            </a:r>
            <a:r>
              <a:t> and 3</a:t>
            </a:r>
            <a:r>
              <a:rPr baseline="30000"/>
              <a:t>rd</a:t>
            </a:r>
            <a:r>
              <a:t> year PhDs</a:t>
            </a:r>
          </a:p>
          <a:p>
            <a:pPr marL="742950" lvl="1" indent="-285750" defTabSz="457200">
              <a:spcBef>
                <a:spcPts val="1000"/>
              </a:spcBef>
              <a:buSzPct val="1000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National GRADschools: free for Research Council and Wellcome Trust funded PhD students</a:t>
            </a:r>
          </a:p>
        </p:txBody>
      </p:sp>
      <p:sp>
        <p:nvSpPr>
          <p:cNvPr id="211" name="Shape 211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 idx="4294967295"/>
          </p:nvPr>
        </p:nvSpPr>
        <p:spPr>
          <a:xfrm>
            <a:off x="762000" y="1523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Additional links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4294967295"/>
          </p:nvPr>
        </p:nvSpPr>
        <p:spPr>
          <a:xfrm>
            <a:off x="762000" y="2057400"/>
            <a:ext cx="80010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7362" indent="-487362" defTabSz="1300162">
              <a:buClr>
                <a:srgbClr val="330066"/>
              </a:buClr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u="sng" dirty="0" smtClean="0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hlinkClick r:id="rId3"/>
              </a:rPr>
              <a:t>http</a:t>
            </a:r>
            <a:r>
              <a:rPr u="sng" dirty="0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hlinkClick r:id="rId3"/>
              </a:rPr>
              <a:t>://www.academiccareer.manchester.ac.uk/</a:t>
            </a:r>
            <a:r>
              <a:rPr dirty="0"/>
              <a:t> - </a:t>
            </a:r>
            <a:r>
              <a:rPr lang="en-US" dirty="0" smtClean="0"/>
              <a:t>academic </a:t>
            </a:r>
            <a:r>
              <a:rPr dirty="0" smtClean="0"/>
              <a:t>career </a:t>
            </a:r>
            <a:r>
              <a:rPr dirty="0"/>
              <a:t>advice and development</a:t>
            </a:r>
          </a:p>
          <a:p>
            <a:pPr marL="487362" indent="-487362" defTabSz="1300162">
              <a:spcBef>
                <a:spcPts val="500"/>
              </a:spcBef>
              <a:defRPr sz="2400"/>
            </a:pPr>
            <a:r>
              <a:rPr u="sng" dirty="0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hlinkClick r:id="rId4"/>
              </a:rPr>
              <a:t>http://www.apprise.ox.ac.uk</a:t>
            </a:r>
            <a:r>
              <a:rPr dirty="0"/>
              <a:t> - research development </a:t>
            </a:r>
            <a:r>
              <a:rPr dirty="0" smtClean="0"/>
              <a:t>practice</a:t>
            </a:r>
            <a:r>
              <a:rPr lang="en-US" dirty="0" smtClean="0"/>
              <a:t> “</a:t>
            </a:r>
            <a:r>
              <a:rPr lang="en-US" sz="2400" dirty="0"/>
              <a:t>This website is for those who are studying for a doctorate, or who are in the early stages of developing a career beyond their PhD. It aims to demystify the PhD process and give you opportunities to reflect on your academic practice.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17" name="Shape 217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390015" y="633328"/>
            <a:ext cx="5589964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3900" b="1"/>
            </a:pPr>
            <a:r>
              <a:t>A useful model?</a:t>
            </a:r>
          </a:p>
          <a:p>
            <a:pPr>
              <a:lnSpc>
                <a:spcPct val="90000"/>
              </a:lnSpc>
              <a:defRPr sz="3900" b="1"/>
            </a:pPr>
            <a:endParaRPr/>
          </a:p>
          <a:p>
            <a:pPr>
              <a:lnSpc>
                <a:spcPct val="90000"/>
              </a:lnSpc>
              <a:defRPr sz="3900" b="1"/>
            </a:pPr>
            <a:r>
              <a:t>Abraham Maslov</a:t>
            </a:r>
          </a:p>
          <a:p>
            <a:pPr>
              <a:lnSpc>
                <a:spcPct val="90000"/>
              </a:lnSpc>
              <a:defRPr sz="3900" b="1"/>
            </a:pPr>
            <a:endParaRPr/>
          </a:p>
          <a:p>
            <a:pPr>
              <a:lnSpc>
                <a:spcPct val="90000"/>
              </a:lnSpc>
              <a:defRPr sz="3900" b="1"/>
            </a:pPr>
            <a:endParaRPr/>
          </a:p>
          <a:p>
            <a:pPr>
              <a:lnSpc>
                <a:spcPct val="90000"/>
              </a:lnSpc>
              <a:defRPr sz="3900" b="1"/>
            </a:pPr>
            <a:r>
              <a:t>Human Motivation and Personality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BB20B7A4-7157-4BA3-BCD5-88626422C81F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538" y="1576072"/>
            <a:ext cx="6455972" cy="529389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65625" y="481039"/>
            <a:ext cx="4541798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/>
            </a:lvl1pPr>
          </a:lstStyle>
          <a:p>
            <a:r>
              <a:t>The Hierarchy of Needs</a:t>
            </a:r>
          </a:p>
        </p:txBody>
      </p:sp>
      <p:sp>
        <p:nvSpPr>
          <p:cNvPr id="52" name="Shape 52"/>
          <p:cNvSpPr/>
          <p:nvPr/>
        </p:nvSpPr>
        <p:spPr>
          <a:xfrm>
            <a:off x="6720631" y="5216125"/>
            <a:ext cx="197327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De-Motivators</a:t>
            </a:r>
          </a:p>
        </p:txBody>
      </p:sp>
      <p:sp>
        <p:nvSpPr>
          <p:cNvPr id="53" name="Shape 53"/>
          <p:cNvSpPr/>
          <p:nvPr/>
        </p:nvSpPr>
        <p:spPr>
          <a:xfrm>
            <a:off x="6828492" y="3140192"/>
            <a:ext cx="149538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Motivators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animBg="1" advAuto="0"/>
      <p:bldP spid="52" grpId="2" animBg="1" advAuto="0"/>
      <p:bldP spid="53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-1429969" y="-262213"/>
            <a:ext cx="8905794" cy="8905793"/>
            <a:chOff x="0" y="0"/>
            <a:chExt cx="8905792" cy="8905792"/>
          </a:xfrm>
        </p:grpSpPr>
        <p:grpSp>
          <p:nvGrpSpPr>
            <p:cNvPr id="57" name="Group 57"/>
            <p:cNvGrpSpPr/>
            <p:nvPr/>
          </p:nvGrpSpPr>
          <p:grpSpPr>
            <a:xfrm>
              <a:off x="-1" y="-1"/>
              <a:ext cx="8905793" cy="8905793"/>
              <a:chOff x="0" y="0"/>
              <a:chExt cx="8905792" cy="8905792"/>
            </a:xfrm>
          </p:grpSpPr>
          <p:pic>
            <p:nvPicPr>
              <p:cNvPr id="55" name="BB20B7A4-7157-4BA3-BCD5-88626422C81F-L0-001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/>
              <a:stretch>
                <a:fillRect/>
              </a:stretch>
            </p:blipFill>
            <p:spPr>
              <a:xfrm>
                <a:off x="1389857" y="1805926"/>
                <a:ext cx="6455972" cy="5293896"/>
              </a:xfrm>
              <a:prstGeom prst="rect">
                <a:avLst/>
              </a:prstGeom>
              <a:ln w="25400" cap="flat">
                <a:solidFill>
                  <a:srgbClr val="DDDDDD"/>
                </a:solidFill>
                <a:prstDash val="solid"/>
                <a:miter lim="400000"/>
              </a:ln>
              <a:effectLst/>
            </p:spPr>
          </p:pic>
          <p:sp>
            <p:nvSpPr>
              <p:cNvPr id="56" name="Shape 56"/>
              <p:cNvSpPr/>
              <p:nvPr/>
            </p:nvSpPr>
            <p:spPr>
              <a:xfrm rot="11766833">
                <a:off x="856802" y="856802"/>
                <a:ext cx="7192187" cy="7192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8" name="Shape 58"/>
            <p:cNvSpPr/>
            <p:nvPr/>
          </p:nvSpPr>
          <p:spPr>
            <a:xfrm flipV="1">
              <a:off x="7828139" y="4237976"/>
              <a:ext cx="1" cy="2892122"/>
            </a:xfrm>
            <a:prstGeom prst="line">
              <a:avLst/>
            </a:prstGeom>
            <a:noFill/>
            <a:ln w="203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 flipV="1">
              <a:off x="1335636" y="1748984"/>
              <a:ext cx="2211362" cy="1"/>
            </a:xfrm>
            <a:prstGeom prst="line">
              <a:avLst/>
            </a:prstGeom>
            <a:noFill/>
            <a:ln w="203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1" name="Shape 61"/>
          <p:cNvSpPr/>
          <p:nvPr/>
        </p:nvSpPr>
        <p:spPr>
          <a:xfrm>
            <a:off x="3021009" y="394751"/>
            <a:ext cx="581556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What would a supervision model look like?</a:t>
            </a:r>
          </a:p>
        </p:txBody>
      </p:sp>
      <p:sp>
        <p:nvSpPr>
          <p:cNvPr id="62" name="Shape 62"/>
          <p:cNvSpPr/>
          <p:nvPr/>
        </p:nvSpPr>
        <p:spPr>
          <a:xfrm>
            <a:off x="4617348" y="5960364"/>
            <a:ext cx="351200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"Contractual" - research </a:t>
            </a:r>
          </a:p>
          <a:p>
            <a:r>
              <a:t>infrastructure &amp; facilities</a:t>
            </a:r>
          </a:p>
        </p:txBody>
      </p:sp>
      <p:sp>
        <p:nvSpPr>
          <p:cNvPr id="63" name="Shape 63"/>
          <p:cNvSpPr/>
          <p:nvPr/>
        </p:nvSpPr>
        <p:spPr>
          <a:xfrm>
            <a:off x="3924181" y="4773896"/>
            <a:ext cx="491605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"Minimum expectation" - feedback </a:t>
            </a:r>
          </a:p>
          <a:p>
            <a:r>
              <a:t>&amp; availability for meetings</a:t>
            </a:r>
          </a:p>
        </p:txBody>
      </p:sp>
      <p:sp>
        <p:nvSpPr>
          <p:cNvPr id="64" name="Shape 64"/>
          <p:cNvSpPr/>
          <p:nvPr/>
        </p:nvSpPr>
        <p:spPr>
          <a:xfrm>
            <a:off x="3262868" y="3763936"/>
            <a:ext cx="502960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Belonging - access to community &amp; </a:t>
            </a:r>
          </a:p>
          <a:p>
            <a:r>
              <a:t>Opportunities </a:t>
            </a:r>
          </a:p>
        </p:txBody>
      </p:sp>
      <p:sp>
        <p:nvSpPr>
          <p:cNvPr id="65" name="Shape 65"/>
          <p:cNvSpPr/>
          <p:nvPr/>
        </p:nvSpPr>
        <p:spPr>
          <a:xfrm>
            <a:off x="2788281" y="2753976"/>
            <a:ext cx="521370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Esteem - respect &amp; trust of supervisor</a:t>
            </a:r>
          </a:p>
        </p:txBody>
      </p:sp>
      <p:sp>
        <p:nvSpPr>
          <p:cNvPr id="66" name="Shape 66"/>
          <p:cNvSpPr/>
          <p:nvPr/>
        </p:nvSpPr>
        <p:spPr>
          <a:xfrm>
            <a:off x="2108759" y="1744016"/>
            <a:ext cx="535464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Self actualisation - project ownership, </a:t>
            </a:r>
          </a:p>
          <a:p>
            <a:r>
              <a:t>control of future career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animBg="1" advAuto="0"/>
      <p:bldP spid="63" grpId="2" animBg="1" advAuto="0"/>
      <p:bldP spid="64" grpId="3" animBg="1" advAuto="0"/>
      <p:bldP spid="65" grpId="4" animBg="1" advAuto="0"/>
      <p:bldP spid="66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 idx="4294967295"/>
          </p:nvPr>
        </p:nvSpPr>
        <p:spPr>
          <a:xfrm>
            <a:off x="762000" y="1523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Supervision  model 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4294967295"/>
          </p:nvPr>
        </p:nvSpPr>
        <p:spPr>
          <a:xfrm>
            <a:off x="762000" y="2057400"/>
            <a:ext cx="80010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Not static</a:t>
            </a:r>
          </a:p>
          <a:p>
            <a:endParaRPr/>
          </a:p>
          <a:p>
            <a:r>
              <a:t>Freedom to supervise within guidelines to own model</a:t>
            </a:r>
          </a:p>
          <a:p>
            <a:endParaRPr/>
          </a:p>
          <a:p>
            <a:r>
              <a:t>Is your supervisor’s model clear to you?</a:t>
            </a:r>
          </a:p>
        </p:txBody>
      </p:sp>
      <p:sp>
        <p:nvSpPr>
          <p:cNvPr id="70" name="Shape 70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98DA664E-DE7F-47FD-BB83-D27C288E899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4339" y="1099477"/>
            <a:ext cx="6244178" cy="5057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 idx="4294967295"/>
          </p:nvPr>
        </p:nvSpPr>
        <p:spPr>
          <a:xfrm>
            <a:off x="762000" y="1523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Roles and responsibilities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4294967295"/>
          </p:nvPr>
        </p:nvSpPr>
        <p:spPr>
          <a:xfrm>
            <a:off x="395287" y="1989137"/>
            <a:ext cx="8640763" cy="37338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</a:pPr>
            <a:r>
              <a:t>What should a PhD research student take responsibility for ?</a:t>
            </a:r>
          </a:p>
          <a:p>
            <a:pPr>
              <a:buSzTx/>
              <a:buNone/>
            </a:pPr>
            <a:endParaRPr/>
          </a:p>
          <a:p>
            <a:pPr>
              <a:buSzTx/>
              <a:buNone/>
            </a:pPr>
            <a:r>
              <a:t>What should a supervisor take responsibility for ?</a:t>
            </a:r>
          </a:p>
          <a:p>
            <a:pPr>
              <a:buSzTx/>
              <a:buNone/>
            </a:pPr>
            <a:endParaRPr/>
          </a:p>
          <a:p>
            <a:pPr>
              <a:buSzTx/>
              <a:buNone/>
            </a:pPr>
            <a:r>
              <a:t>Discuss in your groups the range of activities that make up these two roles.</a:t>
            </a:r>
          </a:p>
        </p:txBody>
      </p:sp>
      <p:sp>
        <p:nvSpPr>
          <p:cNvPr id="76" name="Shape 76"/>
          <p:cNvSpPr/>
          <p:nvPr/>
        </p:nvSpPr>
        <p:spPr>
          <a:xfrm>
            <a:off x="323850" y="4581525"/>
            <a:ext cx="8640763" cy="1150938"/>
          </a:xfrm>
          <a:prstGeom prst="rect">
            <a:avLst/>
          </a:prstGeom>
          <a:ln w="38100">
            <a:solidFill>
              <a:srgbClr val="003366"/>
            </a:solidFill>
          </a:ln>
        </p:spPr>
        <p:txBody>
          <a:bodyPr lIns="45719" rIns="45719"/>
          <a:lstStyle/>
          <a:p>
            <a:pPr defTabSz="457200">
              <a:defRPr sz="1800"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 idx="4294967295"/>
          </p:nvPr>
        </p:nvSpPr>
        <p:spPr>
          <a:xfrm>
            <a:off x="609600" y="152399"/>
            <a:ext cx="8001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600"/>
            </a:pPr>
            <a:r>
              <a:t>Roles and responsibilities</a:t>
            </a:r>
            <a:br/>
            <a:r>
              <a:t>- Student 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half" idx="4294967295"/>
          </p:nvPr>
        </p:nvSpPr>
        <p:spPr>
          <a:xfrm>
            <a:off x="762000" y="1524000"/>
            <a:ext cx="41148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8035" indent="-288035" defTabSz="768095">
              <a:lnSpc>
                <a:spcPct val="90000"/>
              </a:lnSpc>
              <a:spcBef>
                <a:spcPts val="500"/>
              </a:spcBef>
              <a:defRPr sz="2184"/>
            </a:pPr>
            <a:r>
              <a:t>conduct original investigations</a:t>
            </a:r>
          </a:p>
          <a:p>
            <a:pPr marL="288035" indent="-288035" defTabSz="768095">
              <a:lnSpc>
                <a:spcPct val="90000"/>
              </a:lnSpc>
              <a:spcBef>
                <a:spcPts val="500"/>
              </a:spcBef>
              <a:defRPr sz="2184"/>
            </a:pPr>
            <a:r>
              <a:t>test ideas</a:t>
            </a:r>
          </a:p>
          <a:p>
            <a:pPr marL="288035" indent="-288035" defTabSz="768095">
              <a:lnSpc>
                <a:spcPct val="90000"/>
              </a:lnSpc>
              <a:spcBef>
                <a:spcPts val="500"/>
              </a:spcBef>
              <a:defRPr sz="2184"/>
            </a:pPr>
            <a:r>
              <a:t>understand context of the work</a:t>
            </a:r>
          </a:p>
          <a:p>
            <a:pPr marL="288035" indent="-288035" defTabSz="768095">
              <a:lnSpc>
                <a:spcPct val="90000"/>
              </a:lnSpc>
              <a:spcBef>
                <a:spcPts val="500"/>
              </a:spcBef>
              <a:defRPr sz="2184"/>
            </a:pPr>
            <a:r>
              <a:t>make sure everything relates to core themes</a:t>
            </a:r>
          </a:p>
          <a:p>
            <a:pPr marL="288035" indent="-288035" defTabSz="768095">
              <a:lnSpc>
                <a:spcPct val="90000"/>
              </a:lnSpc>
              <a:spcBef>
                <a:spcPts val="500"/>
              </a:spcBef>
              <a:defRPr sz="2184"/>
            </a:pPr>
            <a:r>
              <a:t>identify and learn necessary techniques </a:t>
            </a:r>
          </a:p>
          <a:p>
            <a:pPr marL="288035" indent="-288035" defTabSz="768095">
              <a:lnSpc>
                <a:spcPct val="90000"/>
              </a:lnSpc>
              <a:spcBef>
                <a:spcPts val="500"/>
              </a:spcBef>
              <a:defRPr sz="2184"/>
            </a:pPr>
            <a:r>
              <a:t>keep accurate and up to date research records</a:t>
            </a:r>
          </a:p>
        </p:txBody>
      </p:sp>
      <p:sp>
        <p:nvSpPr>
          <p:cNvPr id="83" name="Shape 83"/>
          <p:cNvSpPr/>
          <p:nvPr/>
        </p:nvSpPr>
        <p:spPr>
          <a:xfrm>
            <a:off x="5143500" y="1981200"/>
            <a:ext cx="3924300" cy="3951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marL="342900" indent="-342900">
              <a:spcBef>
                <a:spcPts val="600"/>
              </a:spcBef>
              <a:buClr>
                <a:srgbClr val="003366"/>
              </a:buClr>
              <a:buSzPct val="70000"/>
              <a:buFont typeface="Wingdings"/>
              <a:buChar char="●"/>
              <a:defRPr sz="2600"/>
            </a:pPr>
            <a:r>
              <a:t>regularly review own timeline </a:t>
            </a:r>
          </a:p>
          <a:p>
            <a:pPr marL="342900" indent="-342900">
              <a:spcBef>
                <a:spcPts val="600"/>
              </a:spcBef>
              <a:buClr>
                <a:srgbClr val="003366"/>
              </a:buClr>
              <a:buSzPct val="70000"/>
              <a:buFont typeface="Wingdings"/>
              <a:buChar char="●"/>
              <a:defRPr sz="2600"/>
            </a:pPr>
            <a:r>
              <a:t>get involved in research community </a:t>
            </a:r>
          </a:p>
          <a:p>
            <a:pPr marL="342900" indent="-342900">
              <a:spcBef>
                <a:spcPts val="600"/>
              </a:spcBef>
              <a:buClr>
                <a:srgbClr val="003366"/>
              </a:buClr>
              <a:buSzPct val="70000"/>
              <a:buFont typeface="Wingdings"/>
              <a:buChar char="●"/>
              <a:defRPr sz="2600"/>
            </a:pPr>
            <a:r>
              <a:t>learn how to discuss ideas openly</a:t>
            </a:r>
          </a:p>
          <a:p>
            <a:pPr marL="342900" indent="-342900">
              <a:spcBef>
                <a:spcPts val="600"/>
              </a:spcBef>
              <a:buClr>
                <a:srgbClr val="003366"/>
              </a:buClr>
              <a:buSzPct val="70000"/>
              <a:buFont typeface="Wingdings"/>
              <a:buChar char="●"/>
              <a:defRPr sz="2600"/>
            </a:pPr>
            <a:r>
              <a:t>listen to supervisor !</a:t>
            </a:r>
          </a:p>
          <a:p>
            <a:pPr marL="342900" indent="-342900">
              <a:spcBef>
                <a:spcPts val="600"/>
              </a:spcBef>
              <a:buClr>
                <a:srgbClr val="003366"/>
              </a:buClr>
              <a:buSzPct val="70000"/>
              <a:buFont typeface="Wingdings"/>
              <a:buChar char="●"/>
              <a:defRPr sz="2600"/>
            </a:pPr>
            <a:r>
              <a:t>become more professional…</a:t>
            </a:r>
          </a:p>
        </p:txBody>
      </p:sp>
      <p:grpSp>
        <p:nvGrpSpPr>
          <p:cNvPr id="86" name="Group 86"/>
          <p:cNvGrpSpPr/>
          <p:nvPr/>
        </p:nvGrpSpPr>
        <p:grpSpPr>
          <a:xfrm>
            <a:off x="685800" y="1447800"/>
            <a:ext cx="4267200" cy="5047616"/>
            <a:chOff x="0" y="0"/>
            <a:chExt cx="4267200" cy="5047615"/>
          </a:xfrm>
        </p:grpSpPr>
        <p:sp>
          <p:nvSpPr>
            <p:cNvPr id="84" name="Shape 84"/>
            <p:cNvSpPr/>
            <p:nvPr/>
          </p:nvSpPr>
          <p:spPr>
            <a:xfrm>
              <a:off x="0" y="0"/>
              <a:ext cx="4267200" cy="4648200"/>
            </a:xfrm>
            <a:prstGeom prst="rect">
              <a:avLst/>
            </a:prstGeom>
            <a:noFill/>
            <a:ln w="28575" cap="flat">
              <a:solidFill>
                <a:srgbClr val="0033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60525" y="4648200"/>
              <a:ext cx="1927025" cy="399415"/>
            </a:xfrm>
            <a:prstGeom prst="rect">
              <a:avLst/>
            </a:prstGeom>
            <a:noFill/>
            <a:ln w="28575" cap="flat">
              <a:solidFill>
                <a:srgbClr val="003366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sz="1800" b="1"/>
              </a:lvl1pPr>
            </a:lstStyle>
            <a:p>
              <a:r>
                <a:t>ie do the work !</a:t>
              </a:r>
            </a:p>
          </p:txBody>
        </p:sp>
      </p:grpSp>
      <p:sp>
        <p:nvSpPr>
          <p:cNvPr id="87" name="Shape 87"/>
          <p:cNvSpPr/>
          <p:nvPr/>
        </p:nvSpPr>
        <p:spPr>
          <a:xfrm>
            <a:off x="2936875" y="6545364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www.shintonconsulting.com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2" animBg="1" advAuto="0"/>
      <p:bldP spid="86" grpId="1" animBg="1" advAuto="0"/>
    </p:bldLst>
  </p:timing>
</p:sld>
</file>

<file path=ppt/theme/theme1.xml><?xml version="1.0" encoding="utf-8"?>
<a:theme xmlns:a="http://schemas.openxmlformats.org/drawingml/2006/main" name="Capsules">
  <a:themeElements>
    <a:clrScheme name="Capsules">
      <a:dk1>
        <a:srgbClr val="003366"/>
      </a:dk1>
      <a:lt1>
        <a:srgbClr val="FFFFFF"/>
      </a:lt1>
      <a:dk2>
        <a:srgbClr val="A7A7A7"/>
      </a:dk2>
      <a:lt2>
        <a:srgbClr val="535353"/>
      </a:lt2>
      <a:accent1>
        <a:srgbClr val="99CC99"/>
      </a:accent1>
      <a:accent2>
        <a:srgbClr val="33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psules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Capsu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apsules">
  <a:themeElements>
    <a:clrScheme name="Capsul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C99"/>
      </a:accent1>
      <a:accent2>
        <a:srgbClr val="33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psules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Capsu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1561</Words>
  <Application>Microsoft Macintosh PowerPoint</Application>
  <PresentationFormat>On-screen Show (4:3)</PresentationFormat>
  <Paragraphs>283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Capsules</vt:lpstr>
      <vt:lpstr>Developing an effective relationship with your supervisor -Glasgow University Nov 2015</vt:lpstr>
      <vt:lpstr>Outcomes  for today</vt:lpstr>
      <vt:lpstr>PowerPoint Presentation</vt:lpstr>
      <vt:lpstr>PowerPoint Presentation</vt:lpstr>
      <vt:lpstr>PowerPoint Presentation</vt:lpstr>
      <vt:lpstr>Supervision  model </vt:lpstr>
      <vt:lpstr>PowerPoint Presentation</vt:lpstr>
      <vt:lpstr>Roles and responsibilities</vt:lpstr>
      <vt:lpstr>Roles and responsibilities - Student </vt:lpstr>
      <vt:lpstr>Roles and responsibilities  -Supervisor</vt:lpstr>
      <vt:lpstr>Griffith questionnaire</vt:lpstr>
      <vt:lpstr>PowerPoint Presentation</vt:lpstr>
      <vt:lpstr>Your 3 year PhD</vt:lpstr>
      <vt:lpstr>Reality check!!</vt:lpstr>
      <vt:lpstr>PowerPoint Presentation</vt:lpstr>
      <vt:lpstr>PowerPoint Presentation</vt:lpstr>
      <vt:lpstr>Basis of these problems ?</vt:lpstr>
      <vt:lpstr>Overcoming problems</vt:lpstr>
      <vt:lpstr>Overcoming problems</vt:lpstr>
      <vt:lpstr>What if relationship breaks down</vt:lpstr>
      <vt:lpstr>Useful behaviours  </vt:lpstr>
      <vt:lpstr>Meetings?</vt:lpstr>
      <vt:lpstr>Effective meetings</vt:lpstr>
      <vt:lpstr>Good questions to ask you supervisor</vt:lpstr>
      <vt:lpstr>Support </vt:lpstr>
      <vt:lpstr>Top tips</vt:lpstr>
      <vt:lpstr>Final thoughts </vt:lpstr>
      <vt:lpstr>PowerPoint Presentation</vt:lpstr>
      <vt:lpstr>Additional 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 effective relationship with your supervisor -Glasgow University Nov 2015</dc:title>
  <cp:lastModifiedBy>Sara Shinton</cp:lastModifiedBy>
  <cp:revision>3</cp:revision>
  <dcterms:modified xsi:type="dcterms:W3CDTF">2015-11-03T20:04:07Z</dcterms:modified>
</cp:coreProperties>
</file>