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310" r:id="rId4"/>
    <p:sldId id="261" r:id="rId5"/>
    <p:sldId id="31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02" r:id="rId15"/>
    <p:sldId id="303" r:id="rId16"/>
    <p:sldId id="301" r:id="rId17"/>
    <p:sldId id="304" r:id="rId18"/>
    <p:sldId id="305" r:id="rId19"/>
    <p:sldId id="306" r:id="rId20"/>
    <p:sldId id="307" r:id="rId21"/>
    <p:sldId id="308" r:id="rId22"/>
    <p:sldId id="309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00" r:id="rId47"/>
  </p:sldIdLst>
  <p:sldSz cx="13004800" cy="9753600"/>
  <p:notesSz cx="6858000" cy="9144000"/>
  <p:defaultTextStyle>
    <a:lvl1pPr defTabSz="457200">
      <a:defRPr sz="1200">
        <a:latin typeface="+mn-lt"/>
        <a:ea typeface="+mn-ea"/>
        <a:cs typeface="+mn-cs"/>
        <a:sym typeface="Helvetica"/>
      </a:defRPr>
    </a:lvl1pPr>
    <a:lvl2pPr indent="228600" defTabSz="457200">
      <a:defRPr sz="1200">
        <a:latin typeface="+mn-lt"/>
        <a:ea typeface="+mn-ea"/>
        <a:cs typeface="+mn-cs"/>
        <a:sym typeface="Helvetica"/>
      </a:defRPr>
    </a:lvl2pPr>
    <a:lvl3pPr indent="457200" defTabSz="457200">
      <a:defRPr sz="1200">
        <a:latin typeface="+mn-lt"/>
        <a:ea typeface="+mn-ea"/>
        <a:cs typeface="+mn-cs"/>
        <a:sym typeface="Helvetica"/>
      </a:defRPr>
    </a:lvl3pPr>
    <a:lvl4pPr indent="685800" defTabSz="457200">
      <a:defRPr sz="1200">
        <a:latin typeface="+mn-lt"/>
        <a:ea typeface="+mn-ea"/>
        <a:cs typeface="+mn-cs"/>
        <a:sym typeface="Helvetica"/>
      </a:defRPr>
    </a:lvl4pPr>
    <a:lvl5pPr indent="914400" defTabSz="457200">
      <a:defRPr sz="1200">
        <a:latin typeface="+mn-lt"/>
        <a:ea typeface="+mn-ea"/>
        <a:cs typeface="+mn-cs"/>
        <a:sym typeface="Helvetica"/>
      </a:defRPr>
    </a:lvl5pPr>
    <a:lvl6pPr indent="1143000" defTabSz="457200">
      <a:defRPr sz="1200">
        <a:latin typeface="+mn-lt"/>
        <a:ea typeface="+mn-ea"/>
        <a:cs typeface="+mn-cs"/>
        <a:sym typeface="Helvetica"/>
      </a:defRPr>
    </a:lvl6pPr>
    <a:lvl7pPr indent="1371600" defTabSz="457200">
      <a:defRPr sz="1200">
        <a:latin typeface="+mn-lt"/>
        <a:ea typeface="+mn-ea"/>
        <a:cs typeface="+mn-cs"/>
        <a:sym typeface="Helvetica"/>
      </a:defRPr>
    </a:lvl7pPr>
    <a:lvl8pPr indent="1600200" defTabSz="457200">
      <a:defRPr sz="1200">
        <a:latin typeface="+mn-lt"/>
        <a:ea typeface="+mn-ea"/>
        <a:cs typeface="+mn-cs"/>
        <a:sym typeface="Helvetica"/>
      </a:defRPr>
    </a:lvl8pPr>
    <a:lvl9pPr indent="1828800" defTabSz="457200">
      <a:defRPr sz="1200"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A"/>
          </a:solidFill>
        </a:fill>
      </a:tcStyle>
    </a:wholeTbl>
    <a:band2H>
      <a:tcTxStyle/>
      <a:tcStyle>
        <a:tcBdr/>
        <a:fill>
          <a:solidFill>
            <a:srgbClr val="E6E9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95C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95C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95C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CA"/>
          </a:solidFill>
        </a:fill>
      </a:tcStyle>
    </a:wholeTbl>
    <a:band2H>
      <a:tcTxStyle/>
      <a:tcStyle>
        <a:tcBdr/>
        <a:fill>
          <a:solidFill>
            <a:srgbClr val="E7EB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7781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7781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77815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95C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95C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712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253851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3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974725" y="3030538"/>
            <a:ext cx="11055350" cy="2497138"/>
          </a:xfrm>
          <a:prstGeom prst="rect">
            <a:avLst/>
          </a:prstGeom>
        </p:spPr>
        <p:txBody>
          <a:bodyPr/>
          <a:lstStyle>
            <a:lvl1pPr algn="l" defTabSz="457200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951038" y="5527675"/>
            <a:ext cx="9102726" cy="4225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  <a:lvl2pPr marL="0" indent="457200" algn="ctr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2pPr>
            <a:lvl3pPr marL="0" indent="914400" algn="ctr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3pPr>
            <a:lvl4pPr marL="0" indent="1371600" algn="ctr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4pPr>
            <a:lvl5pPr marL="0" indent="1828800" algn="ctr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512168"/>
          </a:xfrm>
          <a:prstGeom prst="rect">
            <a:avLst/>
          </a:prstGeom>
        </p:spPr>
        <p:txBody>
          <a:bodyPr/>
          <a:lstStyle>
            <a:lvl1pPr algn="l" defTabSz="457200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  <a:lvl2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2pPr>
            <a:lvl3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3pPr>
            <a:lvl4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4pPr>
            <a:lvl5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266238" y="3030537"/>
            <a:ext cx="2763838" cy="6723063"/>
          </a:xfrm>
          <a:prstGeom prst="rect">
            <a:avLst/>
          </a:prstGeom>
        </p:spPr>
        <p:txBody>
          <a:bodyPr/>
          <a:lstStyle>
            <a:lvl1pPr algn="l" defTabSz="457200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74725" y="3030537"/>
            <a:ext cx="8139114" cy="67230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  <a:lvl2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2pPr>
            <a:lvl3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3pPr>
            <a:lvl4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4pPr>
            <a:lvl5pPr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/>
          <a:lstStyle>
            <a:lvl1pPr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/>
          <a:lstStyle>
            <a:lvl1pPr marL="444500" indent="-444500">
              <a:buSzPct val="75000"/>
              <a:buChar char="•"/>
              <a:defRPr sz="3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>
              <a:buSzPct val="75000"/>
              <a:buChar char="•"/>
              <a:defRPr sz="3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>
              <a:buSzPct val="75000"/>
              <a:buChar char="•"/>
              <a:defRPr sz="3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>
              <a:buSzPct val="75000"/>
              <a:buChar char="•"/>
              <a:defRPr sz="3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>
              <a:buSzPct val="75000"/>
              <a:buChar char="•"/>
              <a:defRPr sz="3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974725" y="3030538"/>
            <a:ext cx="11055350" cy="24971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000">
                <a:uFill>
                  <a:solidFill/>
                </a:u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951038" y="5527675"/>
            <a:ext cx="9102726" cy="4225925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000">
                <a:uFill>
                  <a:solidFill/>
                </a:u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9320107" y="9040141"/>
            <a:ext cx="3034454" cy="254775"/>
          </a:xfrm>
          <a:prstGeom prst="rect">
            <a:avLst/>
          </a:prstGeom>
        </p:spPr>
        <p:txBody>
          <a:bodyPr lIns="118049" tIns="59025" rIns="118049" bIns="59025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45936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935544"/>
          </a:xfrm>
          <a:prstGeom prst="rect">
            <a:avLst/>
          </a:prstGeom>
        </p:spPr>
        <p:txBody>
          <a:bodyPr/>
          <a:lstStyle>
            <a:lvl1pPr algn="l" defTabSz="457200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027112" y="6267450"/>
            <a:ext cx="11053763" cy="3486150"/>
          </a:xfrm>
          <a:prstGeom prst="rect">
            <a:avLst/>
          </a:prstGeom>
        </p:spPr>
        <p:txBody>
          <a:bodyPr/>
          <a:lstStyle>
            <a:lvl1pPr algn="l" defTabSz="457200">
              <a:defRPr sz="4000" b="1" cap="all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  <a:uFillTx/>
              </a:defRPr>
            </a:pPr>
            <a:r>
              <a:rPr sz="4000" b="1" cap="all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027112" y="1695450"/>
            <a:ext cx="11053763" cy="4572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  <a:lvl2pPr marL="0" indent="457200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2pPr>
            <a:lvl3pPr marL="0" indent="914400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3pPr>
            <a:lvl4pPr marL="0" indent="1371600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4pPr>
            <a:lvl5pPr marL="0" indent="1828800">
              <a:spcBef>
                <a:spcPts val="0"/>
              </a:spcBef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935544"/>
          </a:xfrm>
          <a:prstGeom prst="rect">
            <a:avLst/>
          </a:prstGeom>
        </p:spPr>
        <p:txBody>
          <a:bodyPr/>
          <a:lstStyle>
            <a:lvl1pPr algn="l" defTabSz="457200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713554"/>
          </a:xfrm>
          <a:prstGeom prst="rect">
            <a:avLst/>
          </a:prstGeom>
        </p:spPr>
        <p:txBody>
          <a:bodyPr/>
          <a:lstStyle>
            <a:lvl1pPr algn="l" defTabSz="457200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50874" y="2104078"/>
            <a:ext cx="5745164" cy="98837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def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  <a:lvl2pPr marL="0" indent="457200">
              <a:spcBef>
                <a:spcPts val="0"/>
              </a:spcBef>
              <a:def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2pPr>
            <a:lvl3pPr marL="0" indent="914400">
              <a:spcBef>
                <a:spcPts val="0"/>
              </a:spcBef>
              <a:def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3pPr>
            <a:lvl4pPr marL="0" indent="1371600">
              <a:spcBef>
                <a:spcPts val="0"/>
              </a:spcBef>
              <a:def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4pPr>
            <a:lvl5pPr marL="0" indent="1828800">
              <a:spcBef>
                <a:spcPts val="0"/>
              </a:spcBef>
              <a:def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935544"/>
          </a:xfrm>
          <a:prstGeom prst="rect">
            <a:avLst/>
          </a:prstGeom>
        </p:spPr>
        <p:txBody>
          <a:bodyPr/>
          <a:lstStyle>
            <a:lvl1pPr algn="l" defTabSz="457200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50875" y="0"/>
            <a:ext cx="4278313" cy="2041525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50875" y="2041525"/>
            <a:ext cx="4278313" cy="77120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  <a:lvl2pPr marL="0" indent="4572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2pPr>
            <a:lvl3pPr marL="0" indent="9144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3pPr>
            <a:lvl4pPr marL="0" indent="13716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4pPr>
            <a:lvl5pPr marL="0" indent="18288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720" y="-235769"/>
            <a:ext cx="177801" cy="1018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549525" y="4389438"/>
            <a:ext cx="7802564" cy="3244851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000" b="1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549525" y="7634288"/>
            <a:ext cx="7802564" cy="211931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  <a:lvl2pPr marL="0" indent="4572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2pPr>
            <a:lvl3pPr marL="0" indent="9144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3pPr>
            <a:lvl4pPr marL="0" indent="13716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4pPr>
            <a:lvl5pPr marL="0" indent="1828800">
              <a:spcBef>
                <a:spcPts val="0"/>
              </a:spcBef>
              <a:def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9023350" y="8621713"/>
            <a:ext cx="3730625" cy="10080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885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uFillTx/>
              </a:defRPr>
            </a:pPr>
            <a:r>
              <a:rPr sz="8000">
                <a:uFill>
                  <a:solidFill/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 spd="med"/>
  <p:txStyles>
    <p:titleStyle>
      <a:lvl1pPr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1pPr>
      <a:lvl2pPr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2pPr>
      <a:lvl3pPr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3pPr>
      <a:lvl4pPr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4pPr>
      <a:lvl5pPr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5pPr>
      <a:lvl6pPr indent="457200"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6pPr>
      <a:lvl7pPr indent="914400"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7pPr>
      <a:lvl8pPr indent="1371600"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8pPr>
      <a:lvl9pPr indent="1828800" algn="ctr" defTabSz="584200">
        <a:defRPr sz="8000">
          <a:uFill>
            <a:solidFill/>
          </a:uFill>
          <a:latin typeface="+mn-lt"/>
          <a:ea typeface="+mn-ea"/>
          <a:cs typeface="+mn-cs"/>
          <a:sym typeface="Helvetica"/>
        </a:defRPr>
      </a:lvl9pPr>
    </p:titleStyle>
    <p:bodyStyle>
      <a:lvl1pPr marL="342900" indent="-3429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1pPr>
      <a:lvl2pPr marL="3429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2pPr>
      <a:lvl3pPr marL="342900" indent="3429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3pPr>
      <a:lvl4pPr marL="342900" indent="6858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4pPr>
      <a:lvl5pPr marL="342900" indent="10287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5pPr>
      <a:lvl6pPr marL="342900" indent="14859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6pPr>
      <a:lvl7pPr marL="342900" indent="19431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7pPr>
      <a:lvl8pPr marL="342900" indent="24003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8pPr>
      <a:lvl9pPr marL="342900" indent="2857500" defTabSz="584200">
        <a:spcBef>
          <a:spcPts val="4200"/>
        </a:spcBef>
        <a:defRPr sz="3800">
          <a:uFill>
            <a:solidFill/>
          </a:uFill>
          <a:latin typeface="+mn-lt"/>
          <a:ea typeface="+mn-ea"/>
          <a:cs typeface="+mn-cs"/>
          <a:sym typeface="Helvetica"/>
        </a:defRPr>
      </a:lvl9pPr>
    </p:bodyStyle>
    <p:otherStyle>
      <a:lvl1pPr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1pPr>
      <a:lvl2pPr indent="3429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2pPr>
      <a:lvl3pPr indent="6858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3pPr>
      <a:lvl4pPr indent="10287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4pPr>
      <a:lvl5pPr indent="13716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5pPr>
      <a:lvl6pPr indent="22860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6pPr>
      <a:lvl7pPr indent="27432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7pPr>
      <a:lvl8pPr indent="32004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8pPr>
      <a:lvl9pPr indent="3657600" algn="r" defTabSz="584200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intonconsulting.com/postdocs/fellowship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Fellowship funding</a:t>
            </a:r>
            <a:endParaRPr sz="6000" dirty="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1038" y="4306567"/>
            <a:ext cx="9102726" cy="4225925"/>
          </a:xfrm>
        </p:spPr>
        <p:txBody>
          <a:bodyPr/>
          <a:lstStyle/>
          <a:p>
            <a:r>
              <a:rPr lang="en-US" dirty="0" smtClean="0"/>
              <a:t>Heriot-Watt University, February 2016</a:t>
            </a:r>
          </a:p>
          <a:p>
            <a:endParaRPr lang="en-US" dirty="0"/>
          </a:p>
          <a:p>
            <a:r>
              <a:rPr lang="en-US" dirty="0" smtClean="0"/>
              <a:t>Many of the slides here were not shown during the session as we focused on answering individual questions. However, they are included for information</a:t>
            </a:r>
            <a:endParaRPr lang="en-US" dirty="0"/>
          </a:p>
        </p:txBody>
      </p:sp>
      <p:pic>
        <p:nvPicPr>
          <p:cNvPr id="3" name="Picture 2" descr="HW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64" y="301032"/>
            <a:ext cx="2425700" cy="172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B1EA6C8-4CC3-4F48-9666-98D72ECF5A37-L0-001.png"/>
          <p:cNvPicPr/>
          <p:nvPr/>
        </p:nvPicPr>
        <p:blipFill>
          <a:blip r:embed="rId2">
            <a:extLst/>
          </a:blip>
          <a:srcRect b="20765"/>
          <a:stretch>
            <a:fillRect/>
          </a:stretch>
        </p:blipFill>
        <p:spPr>
          <a:xfrm>
            <a:off x="4210744" y="19843"/>
            <a:ext cx="8670283" cy="9713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-24275" y="9140615"/>
            <a:ext cx="447907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sz="2000"/>
              <a:t>Illustration by Miriam Gilbert</a:t>
            </a:r>
          </a:p>
          <a:p>
            <a:pPr lvl="0" algn="ctr">
              <a:defRPr sz="1800"/>
            </a:pPr>
            <a:r>
              <a:rPr sz="2000"/>
              <a:t>@MiriamRGilbert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Culture and mission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1387597" y="1471761"/>
            <a:ext cx="10229606" cy="79011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Government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Development of science base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Skills shortages/opportunities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Economic or societal benefits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Commercial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Solving problems with different approaches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Focus on market and profit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Charity and trust</a:t>
            </a:r>
          </a:p>
          <a:p>
            <a:pPr marL="0" lvl="1" indent="210311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1" indent="210311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Societal</a:t>
            </a:r>
          </a:p>
          <a:p>
            <a:pPr marL="0" lvl="1" indent="210311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Filling gaps</a:t>
            </a:r>
          </a:p>
          <a:p>
            <a:pPr marL="0" lvl="1" indent="210311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Often individual focus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Digging deeper</a:t>
            </a:r>
          </a:p>
        </p:txBody>
      </p:sp>
      <p:pic>
        <p:nvPicPr>
          <p:cNvPr id="131" name="image56.jpg"/>
          <p:cNvPicPr/>
          <p:nvPr/>
        </p:nvPicPr>
        <p:blipFill>
          <a:blip r:embed="rId2">
            <a:extLst/>
          </a:blip>
          <a:srcRect l="17741" r="17741"/>
          <a:stretch>
            <a:fillRect/>
          </a:stretch>
        </p:blipFill>
        <p:spPr>
          <a:xfrm>
            <a:off x="2524640" y="1502217"/>
            <a:ext cx="9102726" cy="790113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6806069" y="7327781"/>
            <a:ext cx="4524376" cy="1242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2" y="0"/>
                </a:moveTo>
                <a:cubicBezTo>
                  <a:pt x="1955" y="0"/>
                  <a:pt x="1819" y="494"/>
                  <a:pt x="1819" y="1104"/>
                </a:cubicBezTo>
                <a:lnTo>
                  <a:pt x="1819" y="4643"/>
                </a:lnTo>
                <a:lnTo>
                  <a:pt x="0" y="7954"/>
                </a:lnTo>
                <a:lnTo>
                  <a:pt x="1819" y="11266"/>
                </a:lnTo>
                <a:lnTo>
                  <a:pt x="1819" y="20496"/>
                </a:lnTo>
                <a:cubicBezTo>
                  <a:pt x="1819" y="21106"/>
                  <a:pt x="1955" y="21600"/>
                  <a:pt x="2122" y="21600"/>
                </a:cubicBezTo>
                <a:lnTo>
                  <a:pt x="21297" y="21600"/>
                </a:lnTo>
                <a:cubicBezTo>
                  <a:pt x="21464" y="21600"/>
                  <a:pt x="21600" y="21106"/>
                  <a:pt x="21600" y="20496"/>
                </a:cubicBezTo>
                <a:lnTo>
                  <a:pt x="21600" y="1104"/>
                </a:lnTo>
                <a:cubicBezTo>
                  <a:pt x="21600" y="494"/>
                  <a:pt x="21464" y="0"/>
                  <a:pt x="21297" y="0"/>
                </a:cubicBezTo>
                <a:lnTo>
                  <a:pt x="212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Websites, publications, funding trends</a:t>
            </a:r>
          </a:p>
        </p:txBody>
      </p:sp>
      <p:sp>
        <p:nvSpPr>
          <p:cNvPr id="133" name="Shape 133"/>
          <p:cNvSpPr/>
          <p:nvPr/>
        </p:nvSpPr>
        <p:spPr>
          <a:xfrm>
            <a:off x="5237575" y="5165390"/>
            <a:ext cx="4676776" cy="9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3" y="0"/>
                </a:moveTo>
                <a:cubicBezTo>
                  <a:pt x="1891" y="0"/>
                  <a:pt x="1760" y="639"/>
                  <a:pt x="1760" y="1428"/>
                </a:cubicBezTo>
                <a:lnTo>
                  <a:pt x="1760" y="6004"/>
                </a:lnTo>
                <a:lnTo>
                  <a:pt x="0" y="10287"/>
                </a:lnTo>
                <a:lnTo>
                  <a:pt x="1760" y="14570"/>
                </a:lnTo>
                <a:lnTo>
                  <a:pt x="1760" y="20172"/>
                </a:lnTo>
                <a:cubicBezTo>
                  <a:pt x="1760" y="20961"/>
                  <a:pt x="1891" y="21600"/>
                  <a:pt x="2053" y="21600"/>
                </a:cubicBezTo>
                <a:lnTo>
                  <a:pt x="21307" y="21600"/>
                </a:lnTo>
                <a:cubicBezTo>
                  <a:pt x="21469" y="21600"/>
                  <a:pt x="21600" y="20961"/>
                  <a:pt x="21600" y="20172"/>
                </a:cubicBezTo>
                <a:lnTo>
                  <a:pt x="21600" y="1428"/>
                </a:lnTo>
                <a:cubicBezTo>
                  <a:pt x="21600" y="639"/>
                  <a:pt x="21469" y="0"/>
                  <a:pt x="21307" y="0"/>
                </a:cubicBezTo>
                <a:lnTo>
                  <a:pt x="205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Experienced applicants</a:t>
            </a:r>
          </a:p>
        </p:txBody>
      </p:sp>
      <p:sp>
        <p:nvSpPr>
          <p:cNvPr id="134" name="Shape 134"/>
          <p:cNvSpPr/>
          <p:nvPr/>
        </p:nvSpPr>
        <p:spPr>
          <a:xfrm>
            <a:off x="6729869" y="3947142"/>
            <a:ext cx="4676776" cy="9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3" y="0"/>
                </a:moveTo>
                <a:cubicBezTo>
                  <a:pt x="1891" y="0"/>
                  <a:pt x="1760" y="639"/>
                  <a:pt x="1760" y="1428"/>
                </a:cubicBezTo>
                <a:lnTo>
                  <a:pt x="1760" y="6004"/>
                </a:lnTo>
                <a:lnTo>
                  <a:pt x="0" y="10287"/>
                </a:lnTo>
                <a:lnTo>
                  <a:pt x="1760" y="14570"/>
                </a:lnTo>
                <a:lnTo>
                  <a:pt x="1760" y="20172"/>
                </a:lnTo>
                <a:cubicBezTo>
                  <a:pt x="1760" y="20961"/>
                  <a:pt x="1891" y="21600"/>
                  <a:pt x="2053" y="21600"/>
                </a:cubicBezTo>
                <a:lnTo>
                  <a:pt x="21307" y="21600"/>
                </a:lnTo>
                <a:cubicBezTo>
                  <a:pt x="21469" y="21600"/>
                  <a:pt x="21600" y="20961"/>
                  <a:pt x="21600" y="20172"/>
                </a:cubicBezTo>
                <a:lnTo>
                  <a:pt x="21600" y="1428"/>
                </a:lnTo>
                <a:cubicBezTo>
                  <a:pt x="21600" y="639"/>
                  <a:pt x="21469" y="0"/>
                  <a:pt x="21307" y="0"/>
                </a:cubicBezTo>
                <a:lnTo>
                  <a:pt x="205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Applications &amp; reviews</a:t>
            </a:r>
          </a:p>
        </p:txBody>
      </p:sp>
      <p:sp>
        <p:nvSpPr>
          <p:cNvPr id="135" name="Shape 135"/>
          <p:cNvSpPr/>
          <p:nvPr/>
        </p:nvSpPr>
        <p:spPr>
          <a:xfrm>
            <a:off x="7034788" y="1967488"/>
            <a:ext cx="4295776" cy="1584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9" y="0"/>
                </a:moveTo>
                <a:cubicBezTo>
                  <a:pt x="143" y="0"/>
                  <a:pt x="0" y="388"/>
                  <a:pt x="0" y="866"/>
                </a:cubicBezTo>
                <a:lnTo>
                  <a:pt x="0" y="12234"/>
                </a:lnTo>
                <a:cubicBezTo>
                  <a:pt x="0" y="12712"/>
                  <a:pt x="143" y="13100"/>
                  <a:pt x="319" y="13100"/>
                </a:cubicBezTo>
                <a:lnTo>
                  <a:pt x="5434" y="13100"/>
                </a:lnTo>
                <a:lnTo>
                  <a:pt x="6392" y="21600"/>
                </a:lnTo>
                <a:lnTo>
                  <a:pt x="7350" y="13100"/>
                </a:lnTo>
                <a:lnTo>
                  <a:pt x="21281" y="13100"/>
                </a:lnTo>
                <a:cubicBezTo>
                  <a:pt x="21457" y="13100"/>
                  <a:pt x="21600" y="12712"/>
                  <a:pt x="21600" y="12234"/>
                </a:cubicBezTo>
                <a:lnTo>
                  <a:pt x="21600" y="866"/>
                </a:lnTo>
                <a:cubicBezTo>
                  <a:pt x="21600" y="388"/>
                  <a:pt x="21457" y="0"/>
                  <a:pt x="21281" y="0"/>
                </a:cubicBezTo>
                <a:lnTo>
                  <a:pt x="319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lnSpc>
                <a:spcPct val="50000"/>
              </a:lnSpc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Write and SHARE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animBg="1" advAuto="0"/>
      <p:bldP spid="134" grpId="3" animBg="1" advAuto="0"/>
      <p:bldP spid="135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974725" y="956442"/>
            <a:ext cx="11055350" cy="706304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 dirty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Talk to funders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 dirty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Go to their events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 dirty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Email programme managers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6000" dirty="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6000" dirty="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6000" dirty="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 dirty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...and talk to </a:t>
            </a:r>
            <a:r>
              <a:rPr lang="en-US"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Alex </a:t>
            </a:r>
            <a:r>
              <a:rPr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today</a:t>
            </a:r>
            <a:r>
              <a:rPr sz="6000" dirty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4294967295"/>
          </p:nvPr>
        </p:nvSpPr>
        <p:spPr>
          <a:xfrm>
            <a:off x="758612" y="541866"/>
            <a:ext cx="11054082" cy="5852161"/>
          </a:xfrm>
          <a:prstGeom prst="rect">
            <a:avLst/>
          </a:prstGeom>
        </p:spPr>
        <p:txBody>
          <a:bodyPr lIns="63500" tIns="63500" rIns="63500" bIns="63500"/>
          <a:lstStyle/>
          <a:p>
            <a:pPr marL="0" lvl="0" indent="0" defTabSz="457200">
              <a:spcBef>
                <a:spcPts val="0"/>
              </a:spcBef>
              <a:defRPr sz="1800"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Benchmarking</a:t>
            </a:r>
          </a:p>
          <a:p>
            <a:pPr marL="0" lvl="0" indent="0" defTabSz="457200">
              <a:spcBef>
                <a:spcPts val="0"/>
              </a:spcBef>
              <a:defRPr sz="1800">
                <a:uFillTx/>
              </a:defRPr>
            </a:pPr>
            <a:endParaRPr sz="600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  <a:p>
            <a:pPr lvl="1">
              <a:spcBef>
                <a:spcPts val="0"/>
              </a:spcBef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Comparing yourself to your peers and competitors</a:t>
            </a:r>
          </a:p>
          <a:p>
            <a:pPr lvl="1">
              <a:spcBef>
                <a:spcPts val="0"/>
              </a:spcBef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</a:endParaRPr>
          </a:p>
          <a:p>
            <a:pPr lvl="1">
              <a:spcBef>
                <a:spcPts val="0"/>
              </a:spcBef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Will be “done” to you each time you apply for funding, particularly for fellowships, so “do it yourself” now</a:t>
            </a:r>
          </a:p>
        </p:txBody>
      </p:sp>
    </p:spTree>
    <p:extLst>
      <p:ext uri="{BB962C8B-B14F-4D97-AF65-F5344CB8AC3E}">
        <p14:creationId xmlns:p14="http://schemas.microsoft.com/office/powerpoint/2010/main" val="1797493676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4294967295"/>
          </p:nvPr>
        </p:nvSpPr>
        <p:spPr>
          <a:xfrm>
            <a:off x="758612" y="541866"/>
            <a:ext cx="11054082" cy="8103579"/>
          </a:xfrm>
          <a:prstGeom prst="rect">
            <a:avLst/>
          </a:prstGeom>
        </p:spPr>
        <p:txBody>
          <a:bodyPr lIns="63500" tIns="63500" rIns="63500" bIns="63500">
            <a:normAutofit fontScale="92500"/>
          </a:bodyPr>
          <a:lstStyle/>
          <a:p>
            <a:pPr marL="0" lvl="0" indent="0" defTabSz="457200">
              <a:spcBef>
                <a:spcPts val="0"/>
              </a:spcBef>
              <a:defRPr sz="1800">
                <a:uFillTx/>
              </a:defRPr>
            </a:pPr>
            <a:r>
              <a:rPr sz="6000" dirty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Benchmarking</a:t>
            </a:r>
          </a:p>
          <a:p>
            <a:pPr marL="0" lvl="0" indent="0" defTabSz="457200">
              <a:spcBef>
                <a:spcPts val="0"/>
              </a:spcBef>
              <a:defRPr sz="1800">
                <a:uFillTx/>
              </a:defRPr>
            </a:pPr>
            <a:endParaRPr sz="6000" dirty="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  <a:p>
            <a:pPr lvl="1">
              <a:spcBef>
                <a:spcPts val="0"/>
              </a:spcBef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What have your learnt from benchmarking?</a:t>
            </a:r>
          </a:p>
          <a:p>
            <a:pPr lvl="1">
              <a:spcBef>
                <a:spcPts val="0"/>
              </a:spcBef>
              <a:defRPr sz="1800">
                <a:uFillTx/>
              </a:defRPr>
            </a:pPr>
            <a:endParaRPr lang="en-US"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lvl="1">
              <a:spcBef>
                <a:spcPts val="0"/>
              </a:spcBef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Into pairs,</a:t>
            </a:r>
          </a:p>
          <a:p>
            <a:pPr marL="914400" lvl="1" indent="-571500">
              <a:spcBef>
                <a:spcPts val="0"/>
              </a:spcBef>
              <a:buFont typeface="Arial"/>
              <a:buChar char="•"/>
              <a:defRPr sz="1800">
                <a:uFillTx/>
              </a:defRPr>
            </a:pPr>
            <a:endParaRPr lang="en-US"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914400" lvl="1" indent="-571500">
              <a:spcBef>
                <a:spcPts val="0"/>
              </a:spcBef>
              <a:buFont typeface="Arial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Discuss features of successful applicants</a:t>
            </a:r>
          </a:p>
          <a:p>
            <a:pPr marL="914400" lvl="1" indent="-571500">
              <a:spcBef>
                <a:spcPts val="0"/>
              </a:spcBef>
              <a:buFont typeface="Arial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Think about what enabled them to achieve what was on their “CV”</a:t>
            </a:r>
          </a:p>
          <a:p>
            <a:pPr marL="914400" lvl="1" indent="-571500">
              <a:spcBef>
                <a:spcPts val="0"/>
              </a:spcBef>
              <a:buFont typeface="Arial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Be ready to feedback</a:t>
            </a:r>
          </a:p>
          <a:p>
            <a:pPr marL="914400" lvl="1" indent="-571500">
              <a:spcBef>
                <a:spcPts val="0"/>
              </a:spcBef>
              <a:buFont typeface="Arial"/>
              <a:buChar char="•"/>
              <a:defRPr sz="1800">
                <a:uFillTx/>
              </a:defRPr>
            </a:pPr>
            <a:endParaRPr lang="en-US"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914400" lvl="3" indent="-571500">
              <a:spcBef>
                <a:spcPts val="0"/>
              </a:spcBef>
              <a:buFont typeface="Arial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FIVE key points, identifying one area of focus for each of you</a:t>
            </a:r>
          </a:p>
          <a:p>
            <a:pPr marL="914400" lvl="3" indent="-571500">
              <a:spcBef>
                <a:spcPts val="0"/>
              </a:spcBef>
              <a:buFont typeface="Arial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Any areas needing institutional/network support</a:t>
            </a:r>
          </a:p>
          <a:p>
            <a:pPr lvl="5" indent="0">
              <a:spcBef>
                <a:spcPts val="0"/>
              </a:spcBef>
              <a:defRPr sz="1800">
                <a:uFillTx/>
              </a:defRPr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797493676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research 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your ten year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41734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940" y="-2532657"/>
            <a:ext cx="13666930" cy="1359151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680579" y="7046770"/>
            <a:ext cx="9884215" cy="654128"/>
          </a:xfrm>
          <a:prstGeom prst="rect">
            <a:avLst/>
          </a:prstGeom>
          <a:solidFill>
            <a:srgbClr val="CCCC00"/>
          </a:solidFill>
          <a:ln w="9360">
            <a:solidFill>
              <a:srgbClr val="6699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583" tIns="65583" rIns="65583" bIns="65583">
            <a:spAutoFit/>
          </a:bodyPr>
          <a:lstStyle>
            <a:lvl1pPr>
              <a:lnSpc>
                <a:spcPct val="93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 b="1">
                <a:solidFill>
                  <a:srgbClr val="330066"/>
                </a:solidFill>
                <a:uFill>
                  <a:solidFill>
                    <a:srgbClr val="33006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defRPr sz="1800" b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</a:defRPr>
            </a:pPr>
            <a:r>
              <a:rPr sz="3600"/>
              <a:t>What do you want to be known for in ten years?</a:t>
            </a:r>
          </a:p>
        </p:txBody>
      </p:sp>
    </p:spTree>
    <p:extLst>
      <p:ext uri="{BB962C8B-B14F-4D97-AF65-F5344CB8AC3E}">
        <p14:creationId xmlns:p14="http://schemas.microsoft.com/office/powerpoint/2010/main" val="18513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demonstrate this is achievable?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32698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2" y="8572178"/>
            <a:ext cx="11053763" cy="1181422"/>
          </a:xfrm>
        </p:spPr>
        <p:txBody>
          <a:bodyPr/>
          <a:lstStyle/>
          <a:p>
            <a:r>
              <a:rPr lang="en-US" dirty="0" smtClean="0"/>
              <a:t>My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2" y="537287"/>
            <a:ext cx="11053763" cy="8059313"/>
          </a:xfrm>
        </p:spPr>
        <p:txBody>
          <a:bodyPr>
            <a:normAutofit/>
          </a:bodyPr>
          <a:lstStyle/>
          <a:p>
            <a:r>
              <a:rPr lang="en-US" dirty="0" smtClean="0"/>
              <a:t>Insights into funding trends</a:t>
            </a:r>
          </a:p>
          <a:p>
            <a:r>
              <a:rPr lang="en-US" dirty="0"/>
              <a:t>	</a:t>
            </a:r>
            <a:r>
              <a:rPr lang="en-US" dirty="0" smtClean="0"/>
              <a:t>you know where the money will come from</a:t>
            </a:r>
          </a:p>
          <a:p>
            <a:r>
              <a:rPr lang="en-US" dirty="0" smtClean="0"/>
              <a:t>Evidence of relationships which could develop</a:t>
            </a:r>
          </a:p>
          <a:p>
            <a:r>
              <a:rPr lang="en-US" dirty="0"/>
              <a:t>	</a:t>
            </a:r>
            <a:r>
              <a:rPr lang="en-US" dirty="0" smtClean="0"/>
              <a:t>collaborations will be key</a:t>
            </a:r>
          </a:p>
          <a:p>
            <a:r>
              <a:rPr lang="en-US" dirty="0" smtClean="0"/>
              <a:t>Signs of credibility</a:t>
            </a:r>
          </a:p>
          <a:p>
            <a:r>
              <a:rPr lang="en-US" dirty="0"/>
              <a:t>	</a:t>
            </a:r>
            <a:r>
              <a:rPr lang="en-US" dirty="0" smtClean="0"/>
              <a:t>reputation and visibility – a “name”</a:t>
            </a:r>
          </a:p>
          <a:p>
            <a:r>
              <a:rPr lang="en-US" dirty="0" smtClean="0"/>
              <a:t>Evidence you deliver</a:t>
            </a:r>
          </a:p>
          <a:p>
            <a:r>
              <a:rPr lang="en-US" dirty="0"/>
              <a:t>	</a:t>
            </a:r>
            <a:r>
              <a:rPr lang="en-US" dirty="0" smtClean="0"/>
              <a:t>worth the risk of investment</a:t>
            </a:r>
          </a:p>
          <a:p>
            <a:r>
              <a:rPr lang="en-US" dirty="0"/>
              <a:t>	</a:t>
            </a:r>
            <a:r>
              <a:rPr lang="en-US" dirty="0" smtClean="0"/>
              <a:t>track record congruent with ambition</a:t>
            </a:r>
          </a:p>
          <a:p>
            <a:r>
              <a:rPr lang="en-US" dirty="0" smtClean="0"/>
              <a:t>Impact – academic and societal/economic</a:t>
            </a:r>
          </a:p>
          <a:p>
            <a:r>
              <a:rPr lang="en-US" dirty="0"/>
              <a:t>	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view of academic research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/>
              <a:t>	</a:t>
            </a:r>
            <a:r>
              <a:rPr lang="en-US" dirty="0" smtClean="0"/>
              <a:t>You make things happen, create opportunities, defining the area, key publication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66765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Resources 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4294967295"/>
          </p:nvPr>
        </p:nvSpPr>
        <p:spPr>
          <a:xfrm>
            <a:off x="885775" y="1852465"/>
            <a:ext cx="11887013" cy="360040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 sz="1800">
                <a:uFillTx/>
              </a:defRPr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All links are on the web….</a:t>
            </a:r>
          </a:p>
          <a:p>
            <a:pPr lvl="0">
              <a:spcBef>
                <a:spcPts val="0"/>
              </a:spcBef>
              <a:defRPr sz="1800">
                <a:uFillTx/>
              </a:defRPr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lvl="0">
              <a:spcBef>
                <a:spcPts val="0"/>
              </a:spcBef>
              <a:defRPr sz="1800">
                <a:uFillTx/>
              </a:defRPr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  <a:hlinkClick r:id="rId2"/>
              </a:rPr>
              <a:t>www.shintonconsulting.com</a:t>
            </a:r>
            <a:r>
              <a:rPr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  <a:hlinkClick r:id="rId2"/>
              </a:rPr>
              <a:t>/</a:t>
            </a: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  <a:hlinkClick r:id="rId2"/>
              </a:rPr>
              <a:t>postdocs/fellowships</a:t>
            </a: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lvl="0">
              <a:spcBef>
                <a:spcPts val="0"/>
              </a:spcBef>
              <a:defRPr sz="1800">
                <a:uFillTx/>
              </a:defRPr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certainty and aspiration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7987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do this because….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279113" y="1685609"/>
            <a:ext cx="3614480" cy="590232"/>
          </a:xfrm>
          <a:prstGeom prst="wedgeRoundRectCallout">
            <a:avLst>
              <a:gd name="adj1" fmla="val -39609"/>
              <a:gd name="adj2" fmla="val 90223"/>
              <a:gd name="adj3" fmla="val 16667"/>
            </a:avLst>
          </a:prstGeom>
          <a:solidFill>
            <a:srgbClr val="FFFFFF"/>
          </a:solidFill>
          <a:ln w="25400" cap="flat">
            <a:solidFill>
              <a:srgbClr val="095CC4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I’m doing it already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788685" y="1982284"/>
            <a:ext cx="4756453" cy="1543685"/>
          </a:xfrm>
          <a:prstGeom prst="wedgeRoundRectCallout">
            <a:avLst>
              <a:gd name="adj1" fmla="val 50256"/>
              <a:gd name="adj2" fmla="val 131600"/>
              <a:gd name="adj3" fmla="val 16667"/>
            </a:avLst>
          </a:prstGeom>
          <a:solidFill>
            <a:srgbClr val="FFFFFF"/>
          </a:solidFill>
          <a:ln w="25400" cap="flat">
            <a:solidFill>
              <a:srgbClr val="095CC4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It’s a natural progression and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 the foundations are    laid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741827" y="2884879"/>
            <a:ext cx="4151766" cy="2020411"/>
          </a:xfrm>
          <a:prstGeom prst="wedgeRoundRectCallout">
            <a:avLst>
              <a:gd name="adj1" fmla="val -39609"/>
              <a:gd name="adj2" fmla="val 90223"/>
              <a:gd name="adj3" fmla="val 16667"/>
            </a:avLst>
          </a:prstGeom>
          <a:solidFill>
            <a:srgbClr val="FFFFFF"/>
          </a:solidFill>
          <a:ln w="25400" cap="flat">
            <a:solidFill>
              <a:srgbClr val="095CC4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 have the right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network and offer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complementary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expertise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85776" y="4450937"/>
            <a:ext cx="4292431" cy="1543685"/>
          </a:xfrm>
          <a:prstGeom prst="wedgeRoundRectCallout">
            <a:avLst>
              <a:gd name="adj1" fmla="val 49829"/>
              <a:gd name="adj2" fmla="val 92170"/>
              <a:gd name="adj3" fmla="val 16667"/>
            </a:avLst>
          </a:prstGeom>
          <a:solidFill>
            <a:srgbClr val="FFFFFF"/>
          </a:solidFill>
          <a:ln w="25400" cap="flat">
            <a:solidFill>
              <a:srgbClr val="095CC4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I’ve demonstrated I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can deliver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 in similar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situations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37305422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elements of your vision/research plan?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evidence will you present that you can be trusted to deliver on them?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Who needs to support your 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19016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Making a plan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544524" y="494064"/>
            <a:ext cx="1018709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 lnSpcReduction="10000"/>
          </a:bodyPr>
          <a:lstStyle>
            <a:lvl1pPr marL="350479" indent="-350479" algn="r" defTabSz="1001369">
              <a:buClr>
                <a:srgbClr val="C3260C"/>
              </a:buClr>
              <a:buSzPct val="128000"/>
              <a:buFont typeface="Georgia"/>
              <a:buChar char="*"/>
              <a:defRPr sz="5037" b="1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5037" b="1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</a:rPr>
              <a:t>What convinces the panel someone is in the top 5%?</a:t>
            </a:r>
          </a:p>
        </p:txBody>
      </p:sp>
      <p:sp>
        <p:nvSpPr>
          <p:cNvPr id="143" name="Shape 143"/>
          <p:cNvSpPr/>
          <p:nvPr/>
        </p:nvSpPr>
        <p:spPr>
          <a:xfrm>
            <a:off x="1012984" y="2405662"/>
            <a:ext cx="9103360" cy="4942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marL="39319" defTabSz="1118412">
              <a:lnSpc>
                <a:spcPct val="80000"/>
              </a:lnSpc>
              <a:spcBef>
                <a:spcPts val="400"/>
              </a:spcBef>
              <a:defRPr sz="32412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412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5%</a:t>
            </a:r>
            <a:endParaRPr sz="2446">
              <a:solidFill>
                <a:srgbClr val="404040"/>
              </a:solidFill>
              <a:uFill>
                <a:solidFill>
                  <a:srgbClr val="404040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Combination of factors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679865" y="2838017"/>
            <a:ext cx="2427065" cy="5545216"/>
            <a:chOff x="0" y="0"/>
            <a:chExt cx="2427064" cy="5545215"/>
          </a:xfrm>
        </p:grpSpPr>
        <p:pic>
          <p:nvPicPr>
            <p:cNvPr id="146" name="CA4D8349-E22E-4689-A5DB-EBF992900032-L0-001.jpeg"/>
            <p:cNvPicPr/>
            <p:nvPr/>
          </p:nvPicPr>
          <p:blipFill>
            <a:blip r:embed="rId2">
              <a:extLst/>
            </a:blip>
            <a:srcRect l="10290" t="18029" r="68713" b="11914"/>
            <a:stretch>
              <a:fillRect/>
            </a:stretch>
          </p:blipFill>
          <p:spPr>
            <a:xfrm>
              <a:off x="0" y="1476577"/>
              <a:ext cx="2157320" cy="4068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Shape 147"/>
            <p:cNvSpPr/>
            <p:nvPr/>
          </p:nvSpPr>
          <p:spPr>
            <a:xfrm>
              <a:off x="0" y="0"/>
              <a:ext cx="2427065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rPr>
                <a:t>Person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2957622" y="3395491"/>
            <a:ext cx="3390338" cy="4294282"/>
            <a:chOff x="0" y="0"/>
            <a:chExt cx="3390336" cy="4294280"/>
          </a:xfrm>
        </p:grpSpPr>
        <p:pic>
          <p:nvPicPr>
            <p:cNvPr id="149" name="E775C603-AF48-4598-BA59-9D475C20DCA0-L0-00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91052"/>
              <a:ext cx="3078977" cy="3003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 150"/>
            <p:cNvSpPr/>
            <p:nvPr/>
          </p:nvSpPr>
          <p:spPr>
            <a:xfrm>
              <a:off x="1006060" y="0"/>
              <a:ext cx="238427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rPr>
                <a:t>Project</a:t>
              </a:r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9670116" y="3395491"/>
            <a:ext cx="3313445" cy="4559669"/>
            <a:chOff x="0" y="0"/>
            <a:chExt cx="3313443" cy="4559668"/>
          </a:xfrm>
        </p:grpSpPr>
        <p:pic>
          <p:nvPicPr>
            <p:cNvPr id="152" name="CA4D8349-E22E-4689-A5DB-EBF992900032-L0-001.jpeg"/>
            <p:cNvPicPr/>
            <p:nvPr/>
          </p:nvPicPr>
          <p:blipFill>
            <a:blip r:embed="rId2">
              <a:extLst/>
            </a:blip>
            <a:srcRect l="30513" t="18029" r="32360" b="11914"/>
            <a:stretch>
              <a:fillRect/>
            </a:stretch>
          </p:blipFill>
          <p:spPr>
            <a:xfrm>
              <a:off x="0" y="1025779"/>
              <a:ext cx="3313444" cy="3533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Shape 153"/>
            <p:cNvSpPr/>
            <p:nvPr/>
          </p:nvSpPr>
          <p:spPr>
            <a:xfrm>
              <a:off x="420876" y="0"/>
              <a:ext cx="191881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rPr>
                <a:t>Place</a:t>
              </a:r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6409448" y="2835665"/>
            <a:ext cx="2781980" cy="5309135"/>
            <a:chOff x="38409" y="0"/>
            <a:chExt cx="2781979" cy="5309133"/>
          </a:xfrm>
        </p:grpSpPr>
        <p:pic>
          <p:nvPicPr>
            <p:cNvPr id="155" name="IMG_4321.jpeg"/>
            <p:cNvPicPr/>
            <p:nvPr/>
          </p:nvPicPr>
          <p:blipFill>
            <a:blip r:embed="rId4">
              <a:extLst/>
            </a:blip>
            <a:srcRect r="41907" b="5347"/>
            <a:stretch>
              <a:fillRect/>
            </a:stretch>
          </p:blipFill>
          <p:spPr>
            <a:xfrm>
              <a:off x="38409" y="1909534"/>
              <a:ext cx="2781980" cy="3399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Shape 156"/>
            <p:cNvSpPr/>
            <p:nvPr/>
          </p:nvSpPr>
          <p:spPr>
            <a:xfrm>
              <a:off x="1009392" y="0"/>
              <a:ext cx="1678088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rPr>
                <a:t>Time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13481624-A721-4777-A894-0D72F234156F-L0-001.jpeg"/>
          <p:cNvPicPr/>
          <p:nvPr/>
        </p:nvPicPr>
        <p:blipFill>
          <a:blip r:embed="rId2">
            <a:extLst/>
          </a:blip>
          <a:srcRect b="13566"/>
          <a:stretch>
            <a:fillRect/>
          </a:stretch>
        </p:blipFill>
        <p:spPr>
          <a:xfrm>
            <a:off x="1030090" y="3845955"/>
            <a:ext cx="6350001" cy="548851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In their shoes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4294967295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Funders always have an objective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If they think you are going the help them achieve this, they are more likely to fund you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Plan starts with...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50874" y="2104078"/>
            <a:ext cx="10875823" cy="844791"/>
          </a:xfrm>
          <a:prstGeom prst="rect">
            <a:avLst/>
          </a:prstGeom>
        </p:spPr>
        <p:txBody>
          <a:bodyPr/>
          <a:lstStyle>
            <a:lvl1pPr marL="342900" indent="-342900"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Strategy to understand the funder....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574862" y="660134"/>
            <a:ext cx="12159449" cy="4597679"/>
          </a:xfrm>
          <a:prstGeom prst="rect">
            <a:avLst/>
          </a:pr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/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How does your proposed project fit with your proposed funder?</a:t>
            </a:r>
          </a:p>
          <a:p>
            <a:pPr marL="342900" lvl="0" indent="-342900" defTabSz="584200">
              <a:defRPr sz="1800"/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Imagine them standing in front of you with a chequebook – why should they give you THEIR money?</a:t>
            </a:r>
          </a:p>
          <a:p>
            <a:pPr marL="342900" lvl="0" indent="-342900" defTabSz="584200">
              <a:defRPr sz="1800"/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Not just about you – about them as well</a:t>
            </a:r>
          </a:p>
        </p:txBody>
      </p:sp>
      <p:sp>
        <p:nvSpPr>
          <p:cNvPr id="167" name="Shape 167"/>
          <p:cNvSpPr/>
          <p:nvPr/>
        </p:nvSpPr>
        <p:spPr>
          <a:xfrm>
            <a:off x="3590883" y="5553045"/>
            <a:ext cx="6502401" cy="387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342900" lvl="0" indent="-342900" defTabSz="584200">
              <a:defRPr sz="1800"/>
            </a:pPr>
            <a:r>
              <a:rPr sz="36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How will this project boost your career?</a:t>
            </a: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Why are you the only person who can do it?</a:t>
            </a: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Why is it a “good risk”?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Provide evidence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4294967295"/>
          </p:nvPr>
        </p:nvSpPr>
        <p:spPr>
          <a:xfrm>
            <a:off x="1209197" y="1450434"/>
            <a:ext cx="10586406" cy="442645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Funding research is risky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Funders want to minimise risk where they can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Evidence of successfully turning research funding into outputs helps them believe and trust you</a:t>
            </a:r>
          </a:p>
        </p:txBody>
      </p:sp>
      <p:pic>
        <p:nvPicPr>
          <p:cNvPr id="171" name="98DA664E-DE7F-47FD-BB83-D27C288E8994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4442" y="5267318"/>
            <a:ext cx="5488605" cy="444577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297682" y="6970344"/>
            <a:ext cx="4331138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42900" indent="-342900" algn="ctr" defTabSz="584200">
              <a:def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Make sure your ambitions match your track record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66071" y="1932108"/>
            <a:ext cx="991234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Themes: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          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benchmarking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          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long 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term research vision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          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certainty </a:t>
            </a:r>
            <a:r>
              <a:rPr lang="en-US" sz="4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aspiration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          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funder DNA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4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 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746790"/>
      </p:ext>
    </p:extLst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Plan develops with...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4294967295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Clarity about criteria you will be judged against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Evidence you are the right </a:t>
            </a:r>
            <a:r>
              <a:rPr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applicant</a:t>
            </a:r>
            <a:endParaRPr lang="en-US" sz="3600" dirty="0" smtClean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lang="en-US"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Present a confident and fluent case for investing in you</a:t>
            </a:r>
            <a:r>
              <a:rPr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 </a:t>
            </a: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306388" y="277001"/>
            <a:ext cx="12392025" cy="4945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Why me?</a:t>
            </a: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X years experience</a:t>
            </a: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invited talks</a:t>
            </a: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patents or impactful publications</a:t>
            </a: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well connected</a:t>
            </a: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unique combination of industrial/research approach</a:t>
            </a: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     unique combination of skills, knowledge, techniques</a:t>
            </a: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record of delivery</a:t>
            </a:r>
          </a:p>
        </p:txBody>
      </p:sp>
      <p:sp>
        <p:nvSpPr>
          <p:cNvPr id="178" name="Shape 178"/>
          <p:cNvSpPr/>
          <p:nvPr/>
        </p:nvSpPr>
        <p:spPr>
          <a:xfrm>
            <a:off x="6033374" y="5270566"/>
            <a:ext cx="6384307" cy="2857501"/>
          </a:xfrm>
          <a:prstGeom prst="rect">
            <a:avLst/>
          </a:prstGeom>
          <a:ln w="114300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Objective of fellowship is to invest in talent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Demonstrate the need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4294967295"/>
          </p:nvPr>
        </p:nvSpPr>
        <p:spPr>
          <a:xfrm>
            <a:off x="1089547" y="2082194"/>
            <a:ext cx="9102726" cy="7901139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Funders fund researchers and research 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Why is your research needed?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Why now?</a:t>
            </a:r>
          </a:p>
        </p:txBody>
      </p:sp>
      <p:grpSp>
        <p:nvGrpSpPr>
          <p:cNvPr id="184" name="Group 184"/>
          <p:cNvGrpSpPr/>
          <p:nvPr/>
        </p:nvGrpSpPr>
        <p:grpSpPr>
          <a:xfrm>
            <a:off x="8773580" y="1573338"/>
            <a:ext cx="3462020" cy="6606924"/>
            <a:chOff x="47798" y="0"/>
            <a:chExt cx="3462019" cy="6606922"/>
          </a:xfrm>
        </p:grpSpPr>
        <p:pic>
          <p:nvPicPr>
            <p:cNvPr id="182" name="IMG_4321.JPG"/>
            <p:cNvPicPr/>
            <p:nvPr/>
          </p:nvPicPr>
          <p:blipFill>
            <a:blip r:embed="rId2">
              <a:extLst/>
            </a:blip>
            <a:srcRect r="41907" b="5347"/>
            <a:stretch>
              <a:fillRect/>
            </a:stretch>
          </p:blipFill>
          <p:spPr>
            <a:xfrm>
              <a:off x="47798" y="2376310"/>
              <a:ext cx="3462020" cy="4230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Shape 183"/>
            <p:cNvSpPr/>
            <p:nvPr/>
          </p:nvSpPr>
          <p:spPr>
            <a:xfrm>
              <a:off x="1256133" y="0"/>
              <a:ext cx="2088287" cy="1137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6000">
                  <a:solidFill>
                    <a:srgbClr val="509AF7"/>
                  </a:solidFill>
                  <a:uFill>
                    <a:solidFill>
                      <a:srgbClr val="509AF7"/>
                    </a:solidFill>
                  </a:uFill>
                </a:rPr>
                <a:t>Time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68316" y="155176"/>
            <a:ext cx="13016379" cy="8455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spAutoFit/>
          </a:bodyPr>
          <a:lstStyle/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“Good” risk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previous experience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novel, high impact work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no-one else making significant investment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high chance of commercial investment when complete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     room to grow a group around you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     bring skills or knowledge to </a:t>
            </a: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UK</a:t>
            </a: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high visibility in society</a:t>
            </a:r>
          </a:p>
          <a:p>
            <a:pPr marL="342900" lvl="0" indent="-342900" defTabSz="584200">
              <a:defRPr sz="1800"/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Funder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subject directly in funder’s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   hot topic list</a:t>
            </a: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	roadmap industry</a:t>
            </a:r>
          </a:p>
        </p:txBody>
      </p:sp>
      <p:sp>
        <p:nvSpPr>
          <p:cNvPr id="187" name="Shape 187"/>
          <p:cNvSpPr/>
          <p:nvPr/>
        </p:nvSpPr>
        <p:spPr>
          <a:xfrm>
            <a:off x="6788684" y="4252538"/>
            <a:ext cx="6049282" cy="3771901"/>
          </a:xfrm>
          <a:prstGeom prst="rect">
            <a:avLst/>
          </a:prstGeom>
          <a:ln w="114300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Objective of fellowship is to target funding strategically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Plan must include...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4294967295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Case that supports your claim that this work is important 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Evidence from stakeholders that the work has value and you are the right person to do it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With these ideas in mind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4294967295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Get into groups - suggest two groups per table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Come up with a list of five things that would boost an application in 12 months time 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I'll share my ideas after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build="p" bldLvl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5164478" y="7489731"/>
            <a:ext cx="664821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marL="453814" indent="-453814" algn="r" defTabSz="1300480">
              <a:buClr>
                <a:srgbClr val="C3260C"/>
              </a:buClr>
              <a:buSzPct val="128000"/>
              <a:buFont typeface="Georgia"/>
              <a:buChar char="*"/>
              <a:defRPr sz="6542" b="1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542" b="1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</a:rPr>
              <a:t>12 month plan</a:t>
            </a:r>
          </a:p>
        </p:txBody>
      </p:sp>
      <p:sp>
        <p:nvSpPr>
          <p:cNvPr id="196" name="Shape 196"/>
          <p:cNvSpPr/>
          <p:nvPr/>
        </p:nvSpPr>
        <p:spPr>
          <a:xfrm>
            <a:off x="184967" y="311345"/>
            <a:ext cx="12436300" cy="7484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 lnSpcReduction="10000"/>
          </a:bodyPr>
          <a:lstStyle/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Publish, with focus on high impact</a:t>
            </a: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Write a review article</a:t>
            </a: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Demonstrate that the idea will work – proof of concept</a:t>
            </a: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Raise personal profile and recognition across subject</a:t>
            </a:r>
          </a:p>
          <a:p>
            <a:pPr marL="647915" lvl="1" indent="-315651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Look for committees to join, meet potential </a:t>
            </a:r>
            <a:r>
              <a:rPr sz="3458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reviewers</a:t>
            </a:r>
            <a:endParaRPr lang="en-US" sz="3458" dirty="0" smtClean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915" lvl="1" indent="-315651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lang="en-US" sz="3458" dirty="0" smtClean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Approach potential reviewers</a:t>
            </a:r>
            <a:endParaRPr sz="3458" dirty="0">
              <a:solidFill>
                <a:srgbClr val="404040"/>
              </a:solidFill>
              <a:uFill>
                <a:solidFill>
                  <a:srgbClr val="404040"/>
                </a:solidFill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Go to the right conferences, go to seminars </a:t>
            </a: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Get some smaller grants and awards</a:t>
            </a: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Start to develop leadership – supervise UG, Masters, PhD students</a:t>
            </a: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Bring international people here</a:t>
            </a:r>
          </a:p>
          <a:p>
            <a:pPr marL="328849" lvl="0" indent="-286955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Contribute to institution</a:t>
            </a:r>
          </a:p>
          <a:p>
            <a:pPr marL="647915" lvl="1" indent="-315651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Seminar programme</a:t>
            </a:r>
          </a:p>
          <a:p>
            <a:pPr marL="647915" lvl="1" indent="-315651" defTabSz="1183436">
              <a:spcBef>
                <a:spcPts val="4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458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Teach on masters?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5116618" y="7489731"/>
            <a:ext cx="669607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marL="453814" indent="-453814" algn="r" defTabSz="1300480">
              <a:buClr>
                <a:srgbClr val="C3260C"/>
              </a:buClr>
              <a:buSzPct val="128000"/>
              <a:buFont typeface="Georgia"/>
              <a:buChar char="*"/>
              <a:defRPr sz="6542" b="1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6542" b="1" dirty="0" smtClean="0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</a:rPr>
              <a:t>24 </a:t>
            </a:r>
            <a:r>
              <a:rPr sz="6542" b="1" dirty="0" smtClean="0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</a:rPr>
              <a:t>month </a:t>
            </a:r>
            <a:r>
              <a:rPr sz="6542" b="1" dirty="0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</a:rPr>
              <a:t>plan</a:t>
            </a:r>
          </a:p>
        </p:txBody>
      </p:sp>
      <p:sp>
        <p:nvSpPr>
          <p:cNvPr id="199" name="Shape 199"/>
          <p:cNvSpPr/>
          <p:nvPr/>
        </p:nvSpPr>
        <p:spPr>
          <a:xfrm>
            <a:off x="252500" y="553084"/>
            <a:ext cx="12849859" cy="7047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/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Secure more funding, do some pilot work, establish proof of concept (POC)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Build a plan/case for larger scale research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Build a group – identify students (get them working on POC)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Deliver to agreed milestones (establish credibility)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Collaborations – with other institutions, international, industrial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Start up commercialisation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Publication and patents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Get some training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Build independence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6323606" y="399139"/>
            <a:ext cx="632276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>
            <a:lvl1pPr marL="453814" indent="-453814" algn="r" defTabSz="1300480">
              <a:buClr>
                <a:srgbClr val="C3260C"/>
              </a:buClr>
              <a:buSzPct val="128000"/>
              <a:buFont typeface="Georgia"/>
              <a:buChar char="*"/>
              <a:defRPr sz="6542" b="1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6542" b="1">
                <a:solidFill>
                  <a:srgbClr val="111423">
                    <a:alpha val="82500"/>
                  </a:srgbClr>
                </a:solidFill>
                <a:uFill>
                  <a:solidFill>
                    <a:srgbClr val="111423">
                      <a:alpha val="82500"/>
                    </a:srgbClr>
                  </a:solidFill>
                </a:uFill>
              </a:rPr>
              <a:t>6 month plan </a:t>
            </a:r>
          </a:p>
        </p:txBody>
      </p:sp>
      <p:sp>
        <p:nvSpPr>
          <p:cNvPr id="202" name="Shape 202"/>
          <p:cNvSpPr/>
          <p:nvPr/>
        </p:nvSpPr>
        <p:spPr>
          <a:xfrm>
            <a:off x="976121" y="1335437"/>
            <a:ext cx="11052558" cy="786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435" tIns="72248" rIns="126435" bIns="72248">
            <a:normAutofit/>
          </a:bodyPr>
          <a:lstStyle/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Be SEEN at conferences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Get your data out there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Write a review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Produce a good webpage – personal site if necessary (buy domain), blogs, social media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Be invited for seminars (approach organisers or departmental programmes)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If looking for funding for a charity look for ways to support them – fundraise?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Write a position paper – statement of intent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Get your papers out and connect with others (cite their work, email them PDFs, find short-term collaborations for papers)</a:t>
            </a:r>
          </a:p>
          <a:p>
            <a:pPr marL="305682" lvl="0" indent="-259645" defTabSz="1300480">
              <a:spcBef>
                <a:spcPts val="500"/>
              </a:spcBef>
              <a:buClr>
                <a:srgbClr val="C3260C"/>
              </a:buClr>
              <a:buSzPct val="130000"/>
              <a:buFont typeface="Georgia"/>
              <a:buChar char="*"/>
              <a:defRPr sz="1800"/>
            </a:pPr>
            <a:r>
              <a:rPr sz="3128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ea typeface="Trebuchet MS"/>
                <a:cs typeface="Trebuchet MS"/>
                <a:sym typeface="Trebuchet MS"/>
              </a:rPr>
              <a:t>Join (or start your own) subject network – get network development funding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Fellowship interviews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W</a:t>
            </a:r>
            <a:r>
              <a:rPr lang="en-US"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ho</a:t>
            </a:r>
            <a:r>
              <a:rPr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?</a:t>
            </a:r>
            <a:endParaRPr sz="6000" dirty="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</p:txBody>
      </p:sp>
      <p:sp>
        <p:nvSpPr>
          <p:cNvPr id="90" name="Shape 90"/>
          <p:cNvSpPr>
            <a:spLocks noGrp="1"/>
          </p:cNvSpPr>
          <p:nvPr>
            <p:ph type="body" idx="4294967295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Alex </a:t>
            </a:r>
            <a:r>
              <a:rPr lang="en-US" sz="3600" dirty="0" err="1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Peden</a:t>
            </a:r>
            <a:endParaRPr lang="en-US" sz="3600" dirty="0" smtClean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lang="en-US"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Sara Shinton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lang="en-US"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You:</a:t>
            </a:r>
          </a:p>
          <a:p>
            <a:pPr marL="0" lvl="2" indent="0">
              <a:spcBef>
                <a:spcPts val="0"/>
              </a:spcBef>
              <a:buSzPct val="100000"/>
              <a:defRPr sz="1800">
                <a:uFillTx/>
              </a:defRPr>
            </a:pPr>
            <a:endParaRPr lang="en-US"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0">
              <a:spcBef>
                <a:spcPts val="0"/>
              </a:spcBef>
              <a:buSzPct val="100000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Research Interests</a:t>
            </a:r>
          </a:p>
          <a:p>
            <a:pPr marL="0" lvl="2" indent="0">
              <a:spcBef>
                <a:spcPts val="0"/>
              </a:spcBef>
              <a:buSzPct val="100000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Funder/s of interest (scheme if known)</a:t>
            </a:r>
          </a:p>
          <a:p>
            <a:pPr marL="0" lvl="2" indent="0">
              <a:spcBef>
                <a:spcPts val="0"/>
              </a:spcBef>
              <a:buSzPct val="100000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Questions you’ve come with</a:t>
            </a: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The ethos of fellowships</a:t>
            </a:r>
          </a:p>
        </p:txBody>
      </p:sp>
      <p:pic>
        <p:nvPicPr>
          <p:cNvPr id="210" name="CA4D8349-E22E-4689-A5DB-EBF992900032-L0-001.jpeg"/>
          <p:cNvPicPr/>
          <p:nvPr/>
        </p:nvPicPr>
        <p:blipFill>
          <a:blip r:embed="rId2">
            <a:extLst/>
          </a:blip>
          <a:srcRect l="10290" t="18029" r="68713" b="11914"/>
          <a:stretch>
            <a:fillRect/>
          </a:stretch>
        </p:blipFill>
        <p:spPr>
          <a:xfrm>
            <a:off x="679865" y="4314595"/>
            <a:ext cx="2157321" cy="406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CA4D8349-E22E-4689-A5DB-EBF992900032-L0-001.jpeg"/>
          <p:cNvPicPr/>
          <p:nvPr/>
        </p:nvPicPr>
        <p:blipFill>
          <a:blip r:embed="rId2">
            <a:extLst/>
          </a:blip>
          <a:srcRect l="30513" t="18029" r="32360" b="11914"/>
          <a:stretch>
            <a:fillRect/>
          </a:stretch>
        </p:blipFill>
        <p:spPr>
          <a:xfrm>
            <a:off x="9670116" y="4421270"/>
            <a:ext cx="3313445" cy="353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E775C603-AF48-4598-BA59-9D475C20DCA0-L0-0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7622" y="4686544"/>
            <a:ext cx="3078978" cy="30032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79865" y="2838017"/>
            <a:ext cx="242706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Person</a:t>
            </a:r>
          </a:p>
        </p:txBody>
      </p:sp>
      <p:sp>
        <p:nvSpPr>
          <p:cNvPr id="214" name="Shape 214"/>
          <p:cNvSpPr/>
          <p:nvPr/>
        </p:nvSpPr>
        <p:spPr>
          <a:xfrm>
            <a:off x="3963683" y="3395491"/>
            <a:ext cx="238427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Project</a:t>
            </a:r>
          </a:p>
        </p:txBody>
      </p:sp>
      <p:sp>
        <p:nvSpPr>
          <p:cNvPr id="215" name="Shape 215"/>
          <p:cNvSpPr/>
          <p:nvPr/>
        </p:nvSpPr>
        <p:spPr>
          <a:xfrm>
            <a:off x="10090992" y="3395491"/>
            <a:ext cx="191881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Place</a:t>
            </a:r>
          </a:p>
        </p:txBody>
      </p:sp>
      <p:pic>
        <p:nvPicPr>
          <p:cNvPr id="216" name="IMG_4321.JPG"/>
          <p:cNvPicPr/>
          <p:nvPr/>
        </p:nvPicPr>
        <p:blipFill>
          <a:blip r:embed="rId4">
            <a:extLst/>
          </a:blip>
          <a:srcRect r="41907" b="5347"/>
          <a:stretch>
            <a:fillRect/>
          </a:stretch>
        </p:blipFill>
        <p:spPr>
          <a:xfrm>
            <a:off x="6409448" y="4745200"/>
            <a:ext cx="2781981" cy="33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7380432" y="2835665"/>
            <a:ext cx="167808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Time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5"/>
          <p:cNvGrpSpPr/>
          <p:nvPr/>
        </p:nvGrpSpPr>
        <p:grpSpPr>
          <a:xfrm>
            <a:off x="1436168" y="4545223"/>
            <a:ext cx="10439737" cy="2595440"/>
            <a:chOff x="0" y="1805231"/>
            <a:chExt cx="10439735" cy="2595439"/>
          </a:xfrm>
        </p:grpSpPr>
        <p:pic>
          <p:nvPicPr>
            <p:cNvPr id="219" name="BB702AED-5C51-47E4-9CC3-AAEC83121A6A-L0-001.jpeg"/>
            <p:cNvPicPr/>
            <p:nvPr/>
          </p:nvPicPr>
          <p:blipFill>
            <a:blip r:embed="rId2">
              <a:extLst/>
            </a:blip>
            <a:srcRect t="27234" b="33608"/>
            <a:stretch>
              <a:fillRect/>
            </a:stretch>
          </p:blipFill>
          <p:spPr>
            <a:xfrm>
              <a:off x="0" y="1805231"/>
              <a:ext cx="10439736" cy="2595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Shape 220"/>
            <p:cNvSpPr/>
            <p:nvPr/>
          </p:nvSpPr>
          <p:spPr>
            <a:xfrm>
              <a:off x="934147" y="2032022"/>
              <a:ext cx="1349175" cy="336506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4545311" y="2185671"/>
              <a:ext cx="1349175" cy="336506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295807" y="2482619"/>
              <a:ext cx="1349176" cy="336506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8156475" y="2185671"/>
              <a:ext cx="1349175" cy="336506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2648677" y="2482619"/>
              <a:ext cx="1349175" cy="460331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pPr>
              <a:endParaRPr/>
            </a:p>
          </p:txBody>
        </p:sp>
      </p:grpSp>
      <p:sp>
        <p:nvSpPr>
          <p:cNvPr id="226" name="Shape 226"/>
          <p:cNvSpPr/>
          <p:nvPr/>
        </p:nvSpPr>
        <p:spPr>
          <a:xfrm>
            <a:off x="1121651" y="7315332"/>
            <a:ext cx="1106877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Panel interview and presentation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1609064" y="1110144"/>
            <a:ext cx="1009394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Internal Review and Selection</a:t>
            </a:r>
          </a:p>
        </p:txBody>
      </p:sp>
      <p:sp>
        <p:nvSpPr>
          <p:cNvPr id="228" name="Shape 228"/>
          <p:cNvSpPr/>
          <p:nvPr/>
        </p:nvSpPr>
        <p:spPr>
          <a:xfrm>
            <a:off x="1589859" y="2827683"/>
            <a:ext cx="1064423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External Review and Response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What do they want to see and hear?</a:t>
            </a:r>
          </a:p>
        </p:txBody>
      </p:sp>
      <p:sp>
        <p:nvSpPr>
          <p:cNvPr id="231" name="Shape 231"/>
          <p:cNvSpPr/>
          <p:nvPr/>
        </p:nvSpPr>
        <p:spPr>
          <a:xfrm>
            <a:off x="1417084" y="2988340"/>
            <a:ext cx="9672881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 small groups</a:t>
            </a:r>
          </a:p>
          <a:p>
            <a:pPr marL="342900" lvl="0" indent="-342900" defTabSz="584200">
              <a:defRPr sz="1800"/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Quick summary of what you've heard and what you think this means </a:t>
            </a:r>
            <a:r>
              <a:rPr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about </a:t>
            </a: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the characteristics of a strong candidate</a:t>
            </a:r>
          </a:p>
          <a:p>
            <a:pPr marL="342900" lvl="0" indent="-342900" defTabSz="584200">
              <a:defRPr sz="1800"/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885776" y="1680370"/>
            <a:ext cx="4414766" cy="779074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What are your key messages and convincing arguments?</a:t>
            </a:r>
          </a:p>
        </p:txBody>
      </p:sp>
      <p:sp>
        <p:nvSpPr>
          <p:cNvPr id="234" name="Shape 234"/>
          <p:cNvSpPr/>
          <p:nvPr/>
        </p:nvSpPr>
        <p:spPr>
          <a:xfrm>
            <a:off x="7026349" y="557021"/>
            <a:ext cx="4417786" cy="746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Individual activity</a:t>
            </a:r>
          </a:p>
          <a:p>
            <a:pPr marL="342900" lvl="0" indent="-342900" defTabSz="584200">
              <a:defRPr sz="1800"/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Five minutes to write down the key points about your idea</a:t>
            </a:r>
          </a:p>
          <a:p>
            <a:pPr marL="342900" lvl="0" indent="-342900" defTabSz="584200">
              <a:defRPr sz="1800"/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42900" lvl="0" indent="-342900" defTabSz="584200">
              <a:defRPr sz="1800"/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If you were about to meet the funder, what MUST they know about you before they make the decision?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F01D9B26-3FD4-4F21-A1FB-320EBFE9D4A1-L0-001.png"/>
          <p:cNvPicPr/>
          <p:nvPr/>
        </p:nvPicPr>
        <p:blipFill>
          <a:blip r:embed="rId2">
            <a:extLst/>
          </a:blip>
          <a:srcRect l="17326"/>
          <a:stretch>
            <a:fillRect/>
          </a:stretch>
        </p:blipFill>
        <p:spPr>
          <a:xfrm>
            <a:off x="40929" y="-19869"/>
            <a:ext cx="6047698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9317ACBE-909C-4DE5-B341-EE5B4F6F609C-L0-001.png"/>
          <p:cNvPicPr/>
          <p:nvPr/>
        </p:nvPicPr>
        <p:blipFill>
          <a:blip r:embed="rId3">
            <a:extLst/>
          </a:blip>
          <a:srcRect l="3081" r="3081"/>
          <a:stretch>
            <a:fillRect/>
          </a:stretch>
        </p:blipFill>
        <p:spPr>
          <a:xfrm>
            <a:off x="8953499" y="4248773"/>
            <a:ext cx="3870279" cy="549930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6452323" y="236411"/>
            <a:ext cx="6043976" cy="177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1700" b="1">
                <a:latin typeface="Arial"/>
                <a:ea typeface="Arial"/>
                <a:cs typeface="Arial"/>
                <a:sym typeface="Arial"/>
              </a:rPr>
              <a:t>Time</a:t>
            </a:r>
          </a:p>
          <a:p>
            <a:pPr lvl="0">
              <a:defRPr sz="1800"/>
            </a:pPr>
            <a:endParaRPr sz="1700"/>
          </a:p>
          <a:p>
            <a:pPr lvl="0">
              <a:defRPr sz="1800"/>
            </a:pPr>
            <a:r>
              <a:rPr sz="1700">
                <a:latin typeface="Arial"/>
                <a:ea typeface="Arial"/>
                <a:cs typeface="Arial"/>
                <a:sym typeface="Arial"/>
              </a:rPr>
              <a:t>Who else is active in this field &amp; how does your work differ?</a:t>
            </a:r>
          </a:p>
          <a:p>
            <a:pPr lvl="0">
              <a:defRPr sz="1800"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1700">
                <a:latin typeface="Arial"/>
                <a:ea typeface="Arial"/>
                <a:cs typeface="Arial"/>
                <a:sym typeface="Arial"/>
              </a:rPr>
              <a:t>What are the risks of not funding you immediately?</a:t>
            </a:r>
          </a:p>
          <a:p>
            <a:pPr lvl="0">
              <a:defRPr sz="1800"/>
            </a:pP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Mock interview time...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4294967295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What funding are you planning to go for?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Conference or visit?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Fellowship?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Project?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Industrial?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744994" y="44035"/>
            <a:ext cx="11055351" cy="24971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Key messages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xfrm>
            <a:off x="1209197" y="1335085"/>
            <a:ext cx="11227738" cy="832279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3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People have the answers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4300">
              <a:solidFill>
                <a:srgbClr val="6378C3"/>
              </a:solidFill>
              <a:uFill>
                <a:solidFill>
                  <a:srgbClr val="6378C3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3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It takes time (longer than you think)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4300">
              <a:solidFill>
                <a:srgbClr val="6378C3"/>
              </a:solidFill>
              <a:uFill>
                <a:solidFill>
                  <a:srgbClr val="6378C3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3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You will face rejection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4300">
              <a:solidFill>
                <a:srgbClr val="6378C3"/>
              </a:solidFill>
              <a:uFill>
                <a:solidFill>
                  <a:srgbClr val="6378C3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30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</a:rPr>
              <a:t>But...you can reduce your rejection rate with good preparation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85776" y="340297"/>
            <a:ext cx="11055351" cy="1224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Why?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4294967295"/>
          </p:nvPr>
        </p:nvSpPr>
        <p:spPr>
          <a:xfrm>
            <a:off x="1951038" y="1852464"/>
            <a:ext cx="9102726" cy="7901138"/>
          </a:xfrm>
          <a:prstGeom prst="rect">
            <a:avLst/>
          </a:prstGeom>
        </p:spPr>
        <p:txBody>
          <a:bodyPr/>
          <a:lstStyle/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Funding landscape is complex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sz="3600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Best advice is in experts' heads (but this can aggravate unconscious bias)</a:t>
            </a: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381000" lvl="0" indent="-381000">
              <a:spcBef>
                <a:spcPts val="0"/>
              </a:spcBef>
              <a:buSzPct val="100000"/>
              <a:buChar char="•"/>
              <a:defRPr sz="1800">
                <a:uFillTx/>
              </a:defRPr>
            </a:pPr>
            <a:r>
              <a:rPr lang="en-US" sz="3600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Competition for fellowships is fierce, but long term planning and support will make a difference</a:t>
            </a:r>
            <a:endParaRPr sz="3600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437025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2B1EA6C8-4CC3-4F48-9666-98D72ECF5A37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824" y="0"/>
            <a:ext cx="689798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0696309" y="7468046"/>
            <a:ext cx="2187247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sz="2000"/>
              <a:t>Illustration by Miriam Gilbert</a:t>
            </a:r>
          </a:p>
          <a:p>
            <a:pPr lvl="0" algn="ctr">
              <a:defRPr sz="1800"/>
            </a:pPr>
            <a:r>
              <a:rPr sz="2000"/>
              <a:t>@MiriamRGilbert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 dirty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Who funds </a:t>
            </a:r>
            <a:r>
              <a:rPr lang="en-US"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Fellowships</a:t>
            </a:r>
            <a:r>
              <a:rPr sz="6000" dirty="0" smtClean="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?</a:t>
            </a:r>
            <a:endParaRPr sz="6000" dirty="0">
              <a:solidFill>
                <a:srgbClr val="509AF7"/>
              </a:solidFill>
              <a:uFill>
                <a:solidFill>
                  <a:srgbClr val="509AF7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5859765" y="282683"/>
            <a:ext cx="11055351" cy="193554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Key funders by type 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4294967295"/>
          </p:nvPr>
        </p:nvSpPr>
        <p:spPr>
          <a:xfrm>
            <a:off x="926687" y="258871"/>
            <a:ext cx="10229605" cy="9235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r>
              <a:rPr sz="3822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Government</a:t>
            </a: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endParaRPr sz="3528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448055" defTabSz="572516">
              <a:spcBef>
                <a:spcPts val="0"/>
              </a:spcBef>
              <a:defRPr sz="1800">
                <a:uFillTx/>
              </a:defRPr>
            </a:pPr>
            <a:r>
              <a:rPr lang="en-US" sz="3528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RCUK</a:t>
            </a:r>
            <a:endParaRPr sz="3528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448055" defTabSz="572516">
              <a:spcBef>
                <a:spcPts val="0"/>
              </a:spcBef>
              <a:defRPr sz="1800">
                <a:uFillTx/>
              </a:defRPr>
            </a:pPr>
            <a:r>
              <a:rPr sz="3528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Partnership </a:t>
            </a:r>
            <a:r>
              <a:rPr sz="3528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initiatives</a:t>
            </a:r>
          </a:p>
          <a:p>
            <a:pPr marL="0" lvl="2" indent="448055" defTabSz="572516">
              <a:spcBef>
                <a:spcPts val="0"/>
              </a:spcBef>
              <a:defRPr sz="1800">
                <a:uFillTx/>
              </a:defRPr>
            </a:pPr>
            <a:r>
              <a:rPr sz="3528" dirty="0" smtClean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MSCA</a:t>
            </a:r>
            <a:r>
              <a:rPr sz="3528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, ERC</a:t>
            </a: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endParaRPr sz="3528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r>
              <a:rPr sz="3822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Universities</a:t>
            </a: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endParaRPr sz="3822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r>
              <a:rPr sz="3822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Commercial</a:t>
            </a: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endParaRPr sz="3528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448055" defTabSz="572516">
              <a:spcBef>
                <a:spcPts val="0"/>
              </a:spcBef>
              <a:defRPr sz="1800">
                <a:uFillTx/>
              </a:defRPr>
            </a:pPr>
            <a:r>
              <a:rPr sz="3528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Diverse industrial base</a:t>
            </a:r>
          </a:p>
          <a:p>
            <a:pPr marL="0" lvl="2" indent="448055" defTabSz="572516">
              <a:spcBef>
                <a:spcPts val="0"/>
              </a:spcBef>
              <a:defRPr sz="1800">
                <a:uFillTx/>
              </a:defRPr>
            </a:pPr>
            <a:r>
              <a:rPr sz="3528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International relevance</a:t>
            </a: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endParaRPr sz="3528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72516">
              <a:spcBef>
                <a:spcPts val="0"/>
              </a:spcBef>
              <a:defRPr sz="1800">
                <a:uFillTx/>
              </a:defRPr>
            </a:pPr>
            <a:r>
              <a:rPr sz="3822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Charity and trusts</a:t>
            </a:r>
          </a:p>
          <a:p>
            <a:pPr marL="0" lvl="1" indent="224027" defTabSz="572516">
              <a:spcBef>
                <a:spcPts val="0"/>
              </a:spcBef>
              <a:defRPr sz="1800">
                <a:uFillTx/>
              </a:defRPr>
            </a:pPr>
            <a:endParaRPr sz="3528" dirty="0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1" indent="224027" defTabSz="572516">
              <a:spcBef>
                <a:spcPts val="0"/>
              </a:spcBef>
              <a:defRPr sz="1800">
                <a:uFillTx/>
              </a:defRPr>
            </a:pPr>
            <a:r>
              <a:rPr sz="3528" dirty="0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Royal Society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7972812" y="71432"/>
            <a:ext cx="4909881" cy="193554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Key funding 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509AF7"/>
                </a:solidFill>
                <a:uFill>
                  <a:solidFill>
                    <a:srgbClr val="509AF7"/>
                  </a:solidFill>
                </a:uFill>
              </a:rPr>
              <a:t>by theme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4294967295"/>
          </p:nvPr>
        </p:nvSpPr>
        <p:spPr>
          <a:xfrm>
            <a:off x="849869" y="248605"/>
            <a:ext cx="10229605" cy="88709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Individual development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Workshops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Conferences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Secondments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Travel and visits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Fellowships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Research funding 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Projects and programmes</a:t>
            </a:r>
          </a:p>
          <a:p>
            <a:pPr marL="0" lvl="2" indent="420623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Fellowships</a:t>
            </a: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0" indent="0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Challenge-led</a:t>
            </a:r>
          </a:p>
          <a:p>
            <a:pPr marL="0" lvl="1" indent="210311" defTabSz="537463">
              <a:spcBef>
                <a:spcPts val="0"/>
              </a:spcBef>
              <a:defRPr sz="1800">
                <a:uFillTx/>
              </a:defRPr>
            </a:pPr>
            <a:endParaRPr sz="3312">
              <a:solidFill>
                <a:srgbClr val="6378C3"/>
              </a:solidFill>
              <a:uFill>
                <a:solidFill>
                  <a:srgbClr val="6378C3"/>
                </a:solidFill>
              </a:uFill>
              <a:latin typeface="+mj-lt"/>
              <a:ea typeface="+mj-ea"/>
              <a:cs typeface="+mj-cs"/>
              <a:sym typeface="Arial Rounded MT Bold"/>
            </a:endParaRPr>
          </a:p>
          <a:p>
            <a:pPr marL="0" lvl="1" indent="210311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Societal Challenges</a:t>
            </a:r>
          </a:p>
          <a:p>
            <a:pPr marL="0" lvl="1" indent="210311" defTabSz="537463">
              <a:spcBef>
                <a:spcPts val="0"/>
              </a:spcBef>
              <a:defRPr sz="1800">
                <a:uFillTx/>
              </a:defRPr>
            </a:pPr>
            <a:r>
              <a:rPr sz="3312">
                <a:solidFill>
                  <a:srgbClr val="6378C3"/>
                </a:solidFill>
                <a:uFill>
                  <a:solidFill>
                    <a:srgbClr val="6378C3"/>
                  </a:solidFill>
                </a:uFill>
                <a:latin typeface="+mj-lt"/>
                <a:ea typeface="+mj-ea"/>
                <a:cs typeface="+mj-cs"/>
                <a:sym typeface="Arial Rounded MT Bold"/>
              </a:rPr>
              <a:t>Industrial collaboration </a:t>
            </a:r>
          </a:p>
        </p:txBody>
      </p:sp>
      <p:sp>
        <p:nvSpPr>
          <p:cNvPr id="118" name="Shape 118"/>
          <p:cNvSpPr/>
          <p:nvPr/>
        </p:nvSpPr>
        <p:spPr>
          <a:xfrm>
            <a:off x="4714893" y="2058591"/>
            <a:ext cx="4676776" cy="9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3" y="0"/>
                </a:moveTo>
                <a:cubicBezTo>
                  <a:pt x="1891" y="0"/>
                  <a:pt x="1760" y="639"/>
                  <a:pt x="1760" y="1428"/>
                </a:cubicBezTo>
                <a:lnTo>
                  <a:pt x="1760" y="6004"/>
                </a:lnTo>
                <a:lnTo>
                  <a:pt x="0" y="10287"/>
                </a:lnTo>
                <a:lnTo>
                  <a:pt x="1760" y="14570"/>
                </a:lnTo>
                <a:lnTo>
                  <a:pt x="1760" y="20172"/>
                </a:lnTo>
                <a:cubicBezTo>
                  <a:pt x="1760" y="20961"/>
                  <a:pt x="1891" y="21600"/>
                  <a:pt x="2053" y="21600"/>
                </a:cubicBezTo>
                <a:lnTo>
                  <a:pt x="21307" y="21600"/>
                </a:lnTo>
                <a:cubicBezTo>
                  <a:pt x="21469" y="21600"/>
                  <a:pt x="21600" y="20961"/>
                  <a:pt x="21600" y="20172"/>
                </a:cubicBezTo>
                <a:lnTo>
                  <a:pt x="21600" y="1428"/>
                </a:lnTo>
                <a:cubicBezTo>
                  <a:pt x="21600" y="639"/>
                  <a:pt x="21469" y="0"/>
                  <a:pt x="21307" y="0"/>
                </a:cubicBezTo>
                <a:lnTo>
                  <a:pt x="205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Early career researcher</a:t>
            </a:r>
          </a:p>
        </p:txBody>
      </p:sp>
      <p:sp>
        <p:nvSpPr>
          <p:cNvPr id="119" name="Shape 119"/>
          <p:cNvSpPr/>
          <p:nvPr/>
        </p:nvSpPr>
        <p:spPr>
          <a:xfrm>
            <a:off x="6518424" y="3878870"/>
            <a:ext cx="6036073" cy="129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55" y="0"/>
                </a:moveTo>
                <a:cubicBezTo>
                  <a:pt x="6329" y="0"/>
                  <a:pt x="6228" y="472"/>
                  <a:pt x="6228" y="1055"/>
                </a:cubicBezTo>
                <a:lnTo>
                  <a:pt x="6228" y="11826"/>
                </a:lnTo>
                <a:lnTo>
                  <a:pt x="0" y="21600"/>
                </a:lnTo>
                <a:lnTo>
                  <a:pt x="10664" y="15968"/>
                </a:lnTo>
                <a:lnTo>
                  <a:pt x="21373" y="15968"/>
                </a:lnTo>
                <a:cubicBezTo>
                  <a:pt x="21498" y="15968"/>
                  <a:pt x="21600" y="15495"/>
                  <a:pt x="21600" y="14912"/>
                </a:cubicBezTo>
                <a:lnTo>
                  <a:pt x="21600" y="1055"/>
                </a:lnTo>
                <a:cubicBezTo>
                  <a:pt x="21600" y="472"/>
                  <a:pt x="21498" y="0"/>
                  <a:pt x="21373" y="0"/>
                </a:cubicBezTo>
                <a:lnTo>
                  <a:pt x="645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Established researcher</a:t>
            </a:r>
          </a:p>
        </p:txBody>
      </p:sp>
      <p:sp>
        <p:nvSpPr>
          <p:cNvPr id="120" name="Shape 120"/>
          <p:cNvSpPr/>
          <p:nvPr/>
        </p:nvSpPr>
        <p:spPr>
          <a:xfrm>
            <a:off x="5107969" y="6659984"/>
            <a:ext cx="5729686" cy="1204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45" y="0"/>
                </a:moveTo>
                <a:cubicBezTo>
                  <a:pt x="5513" y="0"/>
                  <a:pt x="5406" y="510"/>
                  <a:pt x="5406" y="1139"/>
                </a:cubicBezTo>
                <a:lnTo>
                  <a:pt x="5406" y="12744"/>
                </a:lnTo>
                <a:lnTo>
                  <a:pt x="0" y="21600"/>
                </a:lnTo>
                <a:lnTo>
                  <a:pt x="12584" y="17236"/>
                </a:lnTo>
                <a:lnTo>
                  <a:pt x="21361" y="17236"/>
                </a:lnTo>
                <a:cubicBezTo>
                  <a:pt x="21493" y="17236"/>
                  <a:pt x="21600" y="16726"/>
                  <a:pt x="21600" y="16097"/>
                </a:cubicBezTo>
                <a:lnTo>
                  <a:pt x="21600" y="1139"/>
                </a:lnTo>
                <a:cubicBezTo>
                  <a:pt x="21600" y="510"/>
                  <a:pt x="21493" y="0"/>
                  <a:pt x="21361" y="0"/>
                </a:cubicBezTo>
                <a:lnTo>
                  <a:pt x="5645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Research </a:t>
            </a:r>
            <a:r>
              <a:rPr sz="2800" dirty="0" smtClean="0">
                <a:uFill>
                  <a:solidFill/>
                </a:uFill>
              </a:rPr>
              <a:t>Leaders</a:t>
            </a:r>
            <a:r>
              <a:rPr lang="en-US" sz="2800" dirty="0" smtClean="0">
                <a:uFill>
                  <a:solidFill/>
                </a:uFill>
              </a:rPr>
              <a:t>, </a:t>
            </a:r>
          </a:p>
          <a:p>
            <a:pPr lvl="0" algn="r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some ECR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5952644" y="7864104"/>
            <a:ext cx="4676776" cy="9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3" y="0"/>
                </a:moveTo>
                <a:cubicBezTo>
                  <a:pt x="1891" y="0"/>
                  <a:pt x="1760" y="639"/>
                  <a:pt x="1760" y="1428"/>
                </a:cubicBezTo>
                <a:lnTo>
                  <a:pt x="1760" y="6004"/>
                </a:lnTo>
                <a:lnTo>
                  <a:pt x="0" y="10287"/>
                </a:lnTo>
                <a:lnTo>
                  <a:pt x="1760" y="14570"/>
                </a:lnTo>
                <a:lnTo>
                  <a:pt x="1760" y="20172"/>
                </a:lnTo>
                <a:cubicBezTo>
                  <a:pt x="1760" y="20961"/>
                  <a:pt x="1891" y="21600"/>
                  <a:pt x="2053" y="21600"/>
                </a:cubicBezTo>
                <a:lnTo>
                  <a:pt x="21307" y="21600"/>
                </a:lnTo>
                <a:cubicBezTo>
                  <a:pt x="21469" y="21600"/>
                  <a:pt x="21600" y="20961"/>
                  <a:pt x="21600" y="20172"/>
                </a:cubicBezTo>
                <a:lnTo>
                  <a:pt x="21600" y="1428"/>
                </a:lnTo>
                <a:cubicBezTo>
                  <a:pt x="21600" y="639"/>
                  <a:pt x="21469" y="0"/>
                  <a:pt x="21307" y="0"/>
                </a:cubicBezTo>
                <a:lnTo>
                  <a:pt x="205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Early career researcher</a:t>
            </a:r>
          </a:p>
        </p:txBody>
      </p:sp>
      <p:sp>
        <p:nvSpPr>
          <p:cNvPr id="122" name="Shape 122"/>
          <p:cNvSpPr/>
          <p:nvPr/>
        </p:nvSpPr>
        <p:spPr>
          <a:xfrm>
            <a:off x="4317913" y="5260689"/>
            <a:ext cx="6761561" cy="96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80" y="0"/>
                </a:moveTo>
                <a:cubicBezTo>
                  <a:pt x="7968" y="0"/>
                  <a:pt x="7877" y="639"/>
                  <a:pt x="7877" y="1428"/>
                </a:cubicBezTo>
                <a:lnTo>
                  <a:pt x="7877" y="1624"/>
                </a:lnTo>
                <a:lnTo>
                  <a:pt x="0" y="5906"/>
                </a:lnTo>
                <a:lnTo>
                  <a:pt x="7877" y="10189"/>
                </a:lnTo>
                <a:lnTo>
                  <a:pt x="7877" y="20172"/>
                </a:lnTo>
                <a:cubicBezTo>
                  <a:pt x="7877" y="20961"/>
                  <a:pt x="7968" y="21600"/>
                  <a:pt x="8080" y="21600"/>
                </a:cubicBezTo>
                <a:lnTo>
                  <a:pt x="21397" y="21600"/>
                </a:lnTo>
                <a:cubicBezTo>
                  <a:pt x="21509" y="21600"/>
                  <a:pt x="21600" y="20961"/>
                  <a:pt x="21600" y="20172"/>
                </a:cubicBezTo>
                <a:lnTo>
                  <a:pt x="21600" y="1428"/>
                </a:lnTo>
                <a:cubicBezTo>
                  <a:pt x="21600" y="639"/>
                  <a:pt x="21509" y="0"/>
                  <a:pt x="21397" y="0"/>
                </a:cubicBezTo>
                <a:lnTo>
                  <a:pt x="808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95CC4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 algn="r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Early career researcher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Arial Rounded MT Bold"/>
        <a:ea typeface="Arial Rounded MT Bold"/>
        <a:cs typeface="Arial Rounded MT Bold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95CC4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Arial Rounded MT Bold"/>
        <a:ea typeface="Arial Rounded MT Bold"/>
        <a:cs typeface="Arial Rounded MT Bold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95CC4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1187</Words>
  <Application>Microsoft Macintosh PowerPoint</Application>
  <PresentationFormat>Custom</PresentationFormat>
  <Paragraphs>307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</vt:lpstr>
      <vt:lpstr>Fellowship funding</vt:lpstr>
      <vt:lpstr>Resources </vt:lpstr>
      <vt:lpstr>Overview </vt:lpstr>
      <vt:lpstr>Who?</vt:lpstr>
      <vt:lpstr>Why?</vt:lpstr>
      <vt:lpstr>PowerPoint Presentation</vt:lpstr>
      <vt:lpstr>Who funds Fellowships?</vt:lpstr>
      <vt:lpstr>Key funders by type </vt:lpstr>
      <vt:lpstr>Key funding  by theme</vt:lpstr>
      <vt:lpstr>PowerPoint Presentation</vt:lpstr>
      <vt:lpstr>Culture and mission</vt:lpstr>
      <vt:lpstr>Digging deeper</vt:lpstr>
      <vt:lpstr>Talk to funders Go to their events Email programme managers    ...and talk to Alex today!</vt:lpstr>
      <vt:lpstr>PowerPoint Presentation</vt:lpstr>
      <vt:lpstr>PowerPoint Presentation</vt:lpstr>
      <vt:lpstr>Your research vision</vt:lpstr>
      <vt:lpstr>PowerPoint Presentation</vt:lpstr>
      <vt:lpstr>How will you demonstrate this is achievable?</vt:lpstr>
      <vt:lpstr>My thoughts</vt:lpstr>
      <vt:lpstr>Balancing certainty and aspiration</vt:lpstr>
      <vt:lpstr>I can do this because…. </vt:lpstr>
      <vt:lpstr>What are the elements of your vision/research plan?   What evidence will you present that you can be trusted to deliver on them?  Who needs to support your vision?</vt:lpstr>
      <vt:lpstr>Making a plan</vt:lpstr>
      <vt:lpstr>PowerPoint Presentation</vt:lpstr>
      <vt:lpstr>Combination of factors</vt:lpstr>
      <vt:lpstr>In their shoes</vt:lpstr>
      <vt:lpstr>Plan starts with...</vt:lpstr>
      <vt:lpstr>PowerPoint Presentation</vt:lpstr>
      <vt:lpstr>Provide evidence</vt:lpstr>
      <vt:lpstr>Plan develops with...</vt:lpstr>
      <vt:lpstr>PowerPoint Presentation</vt:lpstr>
      <vt:lpstr>Demonstrate the need</vt:lpstr>
      <vt:lpstr>PowerPoint Presentation</vt:lpstr>
      <vt:lpstr>Plan must include...</vt:lpstr>
      <vt:lpstr>With these ideas in mind</vt:lpstr>
      <vt:lpstr>PowerPoint Presentation</vt:lpstr>
      <vt:lpstr>PowerPoint Presentation</vt:lpstr>
      <vt:lpstr>PowerPoint Presentation</vt:lpstr>
      <vt:lpstr>Fellowship interviews</vt:lpstr>
      <vt:lpstr>The ethos of fellowships</vt:lpstr>
      <vt:lpstr>PowerPoint Presentation</vt:lpstr>
      <vt:lpstr>What do they want to see and hear?</vt:lpstr>
      <vt:lpstr>What are your key messages and convincing arguments?</vt:lpstr>
      <vt:lpstr>PowerPoint Presentation</vt:lpstr>
      <vt:lpstr>Mock interview time...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funding</dc:title>
  <cp:lastModifiedBy>Sara Shinton</cp:lastModifiedBy>
  <cp:revision>17</cp:revision>
  <dcterms:modified xsi:type="dcterms:W3CDTF">2016-02-04T09:35:03Z</dcterms:modified>
</cp:coreProperties>
</file>