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81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3DC69-72BC-8F40-B0B8-C7423C9B6D73}" type="datetimeFigureOut">
              <a:rPr lang="en-US" smtClean="0"/>
              <a:t>22/05/2013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B5368-9AE8-9641-A1A2-5F14CC2DE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35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o.com/article/164300/How_to_Network_12_Tips_for_Shy_People" TargetMode="External"/><Relationship Id="rId4" Type="http://schemas.openxmlformats.org/officeDocument/2006/relationships/hyperlink" Target="http://manchesterpgcareers.wordpress.com/2011/03/31/networking-for-shy-people/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eaLnBrk="1">
              <a:defRPr/>
            </a:pPr>
            <a:r>
              <a:rPr lang="en-GB" dirty="0"/>
              <a:t>Welcome to the session – </a:t>
            </a:r>
            <a:r>
              <a:rPr lang="en-GB" dirty="0" smtClean="0"/>
              <a:t>workshop has been developed for UCC. </a:t>
            </a:r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03" name="Rectangle 2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2227" name="Rectangle 2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eaLnBrk="1">
              <a:defRPr/>
            </a:pPr>
            <a:r>
              <a:rPr lang="en-US" dirty="0"/>
              <a:t>We looked at some of these exercises in other places in the workshop, but they are good reminders and you can practice with them to hone your networking skills.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3251" name="Rectangle 2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eaLnBrk="1"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2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eaLnBrk="1">
              <a:defRPr/>
            </a:pPr>
            <a:r>
              <a:rPr lang="en-US" dirty="0"/>
              <a:t>Networking is like having a board of directors</a:t>
            </a:r>
          </a:p>
          <a:p>
            <a:pPr eaLnBrk="1">
              <a:defRPr/>
            </a:pPr>
            <a:endParaRPr lang="en-US" dirty="0"/>
          </a:p>
          <a:p>
            <a:pPr eaLnBrk="1">
              <a:defRPr/>
            </a:pPr>
            <a:endParaRPr lang="en-US" dirty="0"/>
          </a:p>
          <a:p>
            <a:pPr eaLnBrk="1">
              <a:defRPr/>
            </a:pPr>
            <a:r>
              <a:rPr lang="en-US" u="sng" dirty="0">
                <a:hlinkClick r:id="rId3"/>
              </a:rPr>
              <a:t>http://www.cio.com/article/164300/How_to_Network_12_Tips_for_Shy_People</a:t>
            </a:r>
            <a:endParaRPr lang="en-US" dirty="0"/>
          </a:p>
          <a:p>
            <a:pPr eaLnBrk="1">
              <a:defRPr/>
            </a:pPr>
            <a:endParaRPr lang="en-US" dirty="0"/>
          </a:p>
          <a:p>
            <a:pPr eaLnBrk="1">
              <a:defRPr/>
            </a:pPr>
            <a:r>
              <a:rPr lang="en-US" u="sng" dirty="0">
                <a:hlinkClick r:id="rId4"/>
              </a:rPr>
              <a:t>http://manchesterpgcareers.wordpress.com/2011/03/31/networking-for-shy-people/</a:t>
            </a:r>
            <a:endParaRPr lang="en-US" dirty="0"/>
          </a:p>
          <a:p>
            <a:pPr eaLnBrk="1"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http://</a:t>
            </a:r>
            <a:r>
              <a:rPr lang="en-US" dirty="0" err="1"/>
              <a:t>sachachua.com</a:t>
            </a:r>
            <a:r>
              <a:rPr lang="en-US" dirty="0"/>
              <a:t>/blog/p/6510/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eaLnBrk="1">
              <a:defRPr/>
            </a:pPr>
            <a:r>
              <a:rPr lang="en-GB"/>
              <a:t>A little background about me. My career has depended on networking..</a:t>
            </a:r>
          </a:p>
          <a:p>
            <a:pPr eaLnBrk="1">
              <a:defRPr/>
            </a:pPr>
            <a:r>
              <a:rPr lang="en-GB"/>
              <a:t>As a PhD student a major breakthrough in my research came about through a conversation at a conference</a:t>
            </a:r>
          </a:p>
          <a:p>
            <a:pPr eaLnBrk="1">
              <a:defRPr/>
            </a:pPr>
            <a:r>
              <a:rPr lang="en-GB"/>
              <a:t>I got my first non-research job after working out who was best equipped in my department to give me advice – and by asking them for help</a:t>
            </a:r>
          </a:p>
          <a:p>
            <a:pPr eaLnBrk="1">
              <a:defRPr/>
            </a:pPr>
            <a:r>
              <a:rPr lang="en-GB"/>
              <a:t>As a careers adviser I built a network of peers and employers to enable me to give better advice to students</a:t>
            </a:r>
          </a:p>
          <a:p>
            <a:pPr eaLnBrk="1">
              <a:defRPr/>
            </a:pPr>
            <a:r>
              <a:rPr lang="en-GB"/>
              <a:t>And  as a small business owner I must be visible, memorable and effective. I don’t advertise or market my company, so networking is a key tool in building and maintaining my reputation.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5010" y="8684684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cs typeface="ＭＳ Ｐゴシック" charset="0"/>
                <a:sym typeface="Helvetica Neue Light" charset="0"/>
              </a:defRPr>
            </a:lvl1pPr>
            <a:lvl2pPr marL="742950" indent="-285750" eaLnBrk="0"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2pPr>
            <a:lvl3pPr marL="1143000" indent="-228600" eaLnBrk="0"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3pPr>
            <a:lvl4pPr marL="1600200" indent="-228600" eaLnBrk="0"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4pPr>
            <a:lvl5pPr marL="2057400" indent="-228600" eaLnBrk="0"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9pPr>
          </a:lstStyle>
          <a:p>
            <a:pPr eaLnBrk="1"/>
            <a:fld id="{7BB659A7-448C-5F4E-934A-39C53833C3DA}" type="slidenum">
              <a:rPr lang="en-US"/>
              <a:pPr eaLnBrk="1"/>
              <a:t>3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eaLnBrk="1">
              <a:defRPr/>
            </a:pPr>
            <a:r>
              <a:rPr lang="en-GB"/>
              <a:t>Some people find networking easy, others find it hugely challenging.</a:t>
            </a:r>
          </a:p>
          <a:p>
            <a:pPr eaLnBrk="1">
              <a:defRPr/>
            </a:pPr>
            <a:endParaRPr lang="en-GB"/>
          </a:p>
          <a:p>
            <a:pPr eaLnBrk="1">
              <a:defRPr/>
            </a:pPr>
            <a:r>
              <a:rPr lang="en-GB"/>
              <a:t>What we will try to do today is to identify the good habits of natural networkers and to apply them to ourselves.</a:t>
            </a:r>
          </a:p>
          <a:p>
            <a:pPr eaLnBrk="1">
              <a:defRPr/>
            </a:pPr>
            <a:r>
              <a:rPr lang="en-GB"/>
              <a:t> We’ll try to identify out own weaknesses and concerns and find comfortable ways around them.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6083" name="Rectangle 2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eaLnBrk="1">
              <a:defRPr/>
            </a:pPr>
            <a:r>
              <a:rPr lang="en-US" dirty="0"/>
              <a:t>The four main areas we</a:t>
            </a:r>
            <a:r>
              <a:rPr lang="ja-JP" altLang="en-US" dirty="0"/>
              <a:t>’</a:t>
            </a:r>
            <a:r>
              <a:rPr lang="en-US" dirty="0" err="1"/>
              <a:t>ll</a:t>
            </a:r>
            <a:r>
              <a:rPr lang="en-US" dirty="0"/>
              <a:t> cover today – looking at the good habits I mentioned earlier and how technology can help to take some of the sting out of networking</a:t>
            </a:r>
          </a:p>
          <a:p>
            <a:pPr eaLnBrk="1"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eaLnBrk="1">
              <a:defRPr/>
            </a:pPr>
            <a:r>
              <a:rPr lang="en-GB"/>
              <a:t>I want you to stop feeling like this. If you think of networking in terms of being “something” it becomes more intimidating.</a:t>
            </a:r>
          </a:p>
          <a:p>
            <a:pPr eaLnBrk="1">
              <a:defRPr/>
            </a:pPr>
            <a:endParaRPr lang="en-GB"/>
          </a:p>
          <a:p>
            <a:pPr eaLnBrk="1">
              <a:defRPr/>
            </a:pPr>
            <a:r>
              <a:rPr lang="en-GB"/>
              <a:t>Don’t think about going to places to network. Just go to places.</a:t>
            </a:r>
          </a:p>
          <a:p>
            <a:pPr eaLnBrk="1">
              <a:defRPr/>
            </a:pPr>
            <a:r>
              <a:rPr lang="en-GB"/>
              <a:t>Don’t think about people you need to “network” with – just think of people you might be interested in hearing more from</a:t>
            </a:r>
          </a:p>
          <a:p>
            <a:pPr eaLnBrk="1">
              <a:defRPr/>
            </a:pPr>
            <a:r>
              <a:rPr lang="en-GB"/>
              <a:t>Don’t think of it as something MAKE OR BREAK – just a moment in time where something might happen or something might not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>
              <a:defRPr/>
            </a:pPr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9155" name="Rectangle 2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eaLnBrk="1">
              <a:defRPr/>
            </a:pPr>
            <a:r>
              <a:rPr lang="en-US"/>
              <a:t>Be really clear on why you are attractive and interesting to others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9" name="Rectangle 2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eaLnBrk="1">
              <a:defRPr/>
            </a:pPr>
            <a:r>
              <a:rPr lang="en-US"/>
              <a:t>Another networking myth/ barrier – feeling you have to be the most interesting or entertaining person in the room. You don</a:t>
            </a:r>
            <a:r>
              <a:rPr lang="ja-JP" altLang="en-US"/>
              <a:t>’</a:t>
            </a:r>
            <a:r>
              <a:rPr lang="en-US"/>
              <a:t>t, but you do need to think about what the person listening will benefit from by listening to you.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57AF-C901-5746-B42A-5FA1AD88AC6B}" type="datetimeFigureOut">
              <a:rPr lang="en-US" smtClean="0"/>
              <a:t>22/05/2013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7330-D2ED-5142-B89E-595F36CE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77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57AF-C901-5746-B42A-5FA1AD88AC6B}" type="datetimeFigureOut">
              <a:rPr lang="en-US" smtClean="0"/>
              <a:t>22/05/2013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7330-D2ED-5142-B89E-595F36CE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0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57AF-C901-5746-B42A-5FA1AD88AC6B}" type="datetimeFigureOut">
              <a:rPr lang="en-US" smtClean="0"/>
              <a:t>22/05/2013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7330-D2ED-5142-B89E-595F36CE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817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57AF-C901-5746-B42A-5FA1AD88AC6B}" type="datetimeFigureOut">
              <a:rPr lang="en-US" smtClean="0"/>
              <a:t>22/05/2013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7330-D2ED-5142-B89E-595F36CE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90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57AF-C901-5746-B42A-5FA1AD88AC6B}" type="datetimeFigureOut">
              <a:rPr lang="en-US" smtClean="0"/>
              <a:t>22/05/2013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7330-D2ED-5142-B89E-595F36CE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580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57AF-C901-5746-B42A-5FA1AD88AC6B}" type="datetimeFigureOut">
              <a:rPr lang="en-US" smtClean="0"/>
              <a:t>22/05/2013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7330-D2ED-5142-B89E-595F36CE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2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57AF-C901-5746-B42A-5FA1AD88AC6B}" type="datetimeFigureOut">
              <a:rPr lang="en-US" smtClean="0"/>
              <a:t>22/05/2013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7330-D2ED-5142-B89E-595F36CE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9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57AF-C901-5746-B42A-5FA1AD88AC6B}" type="datetimeFigureOut">
              <a:rPr lang="en-US" smtClean="0"/>
              <a:t>22/05/2013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7330-D2ED-5142-B89E-595F36CE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8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57AF-C901-5746-B42A-5FA1AD88AC6B}" type="datetimeFigureOut">
              <a:rPr lang="en-US" smtClean="0"/>
              <a:t>22/05/2013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7330-D2ED-5142-B89E-595F36CE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43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57AF-C901-5746-B42A-5FA1AD88AC6B}" type="datetimeFigureOut">
              <a:rPr lang="en-US" smtClean="0"/>
              <a:t>22/05/2013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7330-D2ED-5142-B89E-595F36CE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37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57AF-C901-5746-B42A-5FA1AD88AC6B}" type="datetimeFigureOut">
              <a:rPr lang="en-US" smtClean="0"/>
              <a:t>22/05/2013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7330-D2ED-5142-B89E-595F36CE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54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B57AF-C901-5746-B42A-5FA1AD88AC6B}" type="datetimeFigureOut">
              <a:rPr lang="en-US" smtClean="0"/>
              <a:t>22/05/2013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A7330-D2ED-5142-B89E-595F36CE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1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hyperlink" Target="http://www.cio.com/article/164300/How_to_Network_12_Tips_for_Shy_People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355179" y="3666673"/>
            <a:ext cx="8229600" cy="1143000"/>
          </a:xfrm>
        </p:spPr>
        <p:txBody>
          <a:bodyPr/>
          <a:lstStyle/>
          <a:p>
            <a:pPr algn="l" eaLnBrk="1">
              <a:defRPr/>
            </a:pPr>
            <a:r>
              <a:rPr lang="en-US" dirty="0" err="1">
                <a:latin typeface="Arial" charset="0"/>
                <a:cs typeface="Arial" charset="0"/>
              </a:rPr>
              <a:t>Dr</a:t>
            </a:r>
            <a:r>
              <a:rPr lang="en-US" dirty="0">
                <a:latin typeface="Arial" charset="0"/>
                <a:cs typeface="Arial" charset="0"/>
              </a:rPr>
              <a:t> Sara Shinton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004589"/>
            <a:ext cx="8229600" cy="1148219"/>
          </a:xfrm>
        </p:spPr>
        <p:txBody>
          <a:bodyPr>
            <a:normAutofit lnSpcReduction="10000"/>
          </a:bodyPr>
          <a:lstStyle/>
          <a:p>
            <a:pPr marL="0" indent="0">
              <a:defRPr/>
            </a:pPr>
            <a:r>
              <a:rPr lang="en-US" dirty="0" err="1">
                <a:latin typeface="Helvetica Neue" charset="0"/>
                <a:cs typeface="Helvetica Neue" charset="0"/>
              </a:rPr>
              <a:t>Dr</a:t>
            </a:r>
            <a:r>
              <a:rPr lang="en-US" dirty="0">
                <a:latin typeface="Helvetica Neue" charset="0"/>
                <a:cs typeface="Helvetica Neue" charset="0"/>
              </a:rPr>
              <a:t> Sara Shinton </a:t>
            </a:r>
          </a:p>
          <a:p>
            <a:pPr marL="0" indent="0">
              <a:defRPr/>
            </a:pPr>
            <a:r>
              <a:rPr lang="en-US" dirty="0" err="1">
                <a:latin typeface="Helvetica Neue" charset="0"/>
                <a:cs typeface="Helvetica Neue" charset="0"/>
              </a:rPr>
              <a:t>www.shintonconsulting.com</a:t>
            </a:r>
            <a:endParaRPr lang="en-US" dirty="0">
              <a:latin typeface="Helvetica Neue" charset="0"/>
              <a:cs typeface="Helvetica Neue" charset="0"/>
            </a:endParaRPr>
          </a:p>
        </p:txBody>
      </p:sp>
      <p:pic>
        <p:nvPicPr>
          <p:cNvPr id="7172" name="Picture 3" descr="InsertedImage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58" t="8147" r="15666" b="-1404"/>
          <a:stretch/>
        </p:blipFill>
        <p:spPr bwMode="auto">
          <a:xfrm>
            <a:off x="5566859" y="279053"/>
            <a:ext cx="3017920" cy="639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7173" name="AutoShape 4"/>
          <p:cNvSpPr>
            <a:spLocks/>
          </p:cNvSpPr>
          <p:nvPr/>
        </p:nvSpPr>
        <p:spPr bwMode="auto">
          <a:xfrm>
            <a:off x="457200" y="287983"/>
            <a:ext cx="5584403" cy="2767087"/>
          </a:xfrm>
          <a:custGeom>
            <a:avLst/>
            <a:gdLst>
              <a:gd name="T0" fmla="*/ 3971131 w 21600"/>
              <a:gd name="T1" fmla="*/ 1967706 h 21600"/>
              <a:gd name="T2" fmla="*/ 3971131 w 21600"/>
              <a:gd name="T3" fmla="*/ 1967706 h 21600"/>
              <a:gd name="T4" fmla="*/ 3971131 w 21600"/>
              <a:gd name="T5" fmla="*/ 1967706 h 21600"/>
              <a:gd name="T6" fmla="*/ 3971131 w 21600"/>
              <a:gd name="T7" fmla="*/ 196770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2" y="0"/>
                </a:moveTo>
                <a:cubicBezTo>
                  <a:pt x="77" y="0"/>
                  <a:pt x="0" y="156"/>
                  <a:pt x="0" y="348"/>
                </a:cubicBezTo>
                <a:lnTo>
                  <a:pt x="0" y="21251"/>
                </a:lnTo>
                <a:cubicBezTo>
                  <a:pt x="0" y="21443"/>
                  <a:pt x="77" y="21600"/>
                  <a:pt x="172" y="21600"/>
                </a:cubicBezTo>
                <a:lnTo>
                  <a:pt x="19060" y="21600"/>
                </a:lnTo>
                <a:cubicBezTo>
                  <a:pt x="19155" y="21600"/>
                  <a:pt x="19232" y="21443"/>
                  <a:pt x="19232" y="21251"/>
                </a:cubicBezTo>
                <a:lnTo>
                  <a:pt x="19232" y="13908"/>
                </a:lnTo>
                <a:lnTo>
                  <a:pt x="21600" y="12862"/>
                </a:lnTo>
                <a:lnTo>
                  <a:pt x="19232" y="11816"/>
                </a:lnTo>
                <a:lnTo>
                  <a:pt x="19232" y="348"/>
                </a:lnTo>
                <a:cubicBezTo>
                  <a:pt x="19232" y="156"/>
                  <a:pt x="19155" y="0"/>
                  <a:pt x="19060" y="0"/>
                </a:cubicBezTo>
                <a:lnTo>
                  <a:pt x="172" y="0"/>
                </a:lnTo>
                <a:close/>
              </a:path>
            </a:pathLst>
          </a:custGeom>
          <a:noFill/>
          <a:ln w="25400">
            <a:solidFill>
              <a:srgbClr val="000000">
                <a:alpha val="70979"/>
              </a:srgbClr>
            </a:solidFill>
            <a:miter lim="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r>
              <a:rPr lang="en-US" sz="3400" dirty="0">
                <a:latin typeface="Arial" charset="0"/>
                <a:ea typeface="Noteworthy Light" charset="0"/>
                <a:cs typeface="Arial" charset="0"/>
                <a:sym typeface="Noteworthy Light" charset="0"/>
              </a:rPr>
              <a:t>Welcome to </a:t>
            </a:r>
            <a:r>
              <a:rPr lang="en-US" sz="3400" dirty="0" smtClean="0">
                <a:latin typeface="Arial" charset="0"/>
                <a:ea typeface="Noteworthy Light" charset="0"/>
                <a:cs typeface="Arial" charset="0"/>
                <a:sym typeface="Noteworthy Light" charset="0"/>
              </a:rPr>
              <a:t>Confident </a:t>
            </a:r>
            <a:endParaRPr lang="en-US" sz="3400" dirty="0">
              <a:latin typeface="Arial" charset="0"/>
              <a:ea typeface="Noteworthy Light" charset="0"/>
              <a:cs typeface="Arial" charset="0"/>
              <a:sym typeface="Noteworthy Light" charset="0"/>
            </a:endParaRPr>
          </a:p>
          <a:p>
            <a:pPr>
              <a:defRPr/>
            </a:pPr>
            <a:r>
              <a:rPr lang="en-US" sz="3400" dirty="0" smtClean="0">
                <a:latin typeface="Arial" charset="0"/>
                <a:ea typeface="Noteworthy Light" charset="0"/>
                <a:cs typeface="Arial" charset="0"/>
                <a:sym typeface="Noteworthy Light" charset="0"/>
              </a:rPr>
              <a:t>Networking!</a:t>
            </a:r>
            <a:endParaRPr lang="en-US" sz="3400" dirty="0">
              <a:latin typeface="Arial" charset="0"/>
              <a:ea typeface="Noteworthy Light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76278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InsertedIma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47" r="15666" b="-1404"/>
          <a:stretch>
            <a:fillRect/>
          </a:stretch>
        </p:blipFill>
        <p:spPr bwMode="auto">
          <a:xfrm>
            <a:off x="4247183" y="279053"/>
            <a:ext cx="4337596" cy="639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" name="Title 4"/>
          <p:cNvSpPr txBox="1">
            <a:spLocks/>
          </p:cNvSpPr>
          <p:nvPr/>
        </p:nvSpPr>
        <p:spPr bwMode="auto">
          <a:xfrm>
            <a:off x="508992" y="3526111"/>
            <a:ext cx="8340328" cy="223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0" tIns="0" rIns="0" bIns="0" anchor="b"/>
          <a:lstStyle>
            <a:lvl1pPr algn="l" defTabSz="584200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+mj-lt"/>
                <a:ea typeface="ＭＳ Ｐゴシック" charset="0"/>
                <a:cs typeface="+mj-cs"/>
                <a:sym typeface="Helvetica Neue Light" charset="0"/>
              </a:defRPr>
            </a:lvl1pPr>
            <a:lvl2pPr algn="l" defTabSz="584200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ＭＳ Ｐゴシック" charset="0"/>
                <a:cs typeface="Helvetica Neue Light" charset="0"/>
                <a:sym typeface="Helvetica Neue Light" charset="0"/>
              </a:defRPr>
            </a:lvl2pPr>
            <a:lvl3pPr algn="l" defTabSz="584200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ＭＳ Ｐゴシック" charset="0"/>
                <a:cs typeface="Helvetica Neue Light" charset="0"/>
                <a:sym typeface="Helvetica Neue Light" charset="0"/>
              </a:defRPr>
            </a:lvl3pPr>
            <a:lvl4pPr algn="l" defTabSz="584200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ＭＳ Ｐゴシック" charset="0"/>
                <a:cs typeface="Helvetica Neue Light" charset="0"/>
                <a:sym typeface="Helvetica Neue Light" charset="0"/>
              </a:defRPr>
            </a:lvl4pPr>
            <a:lvl5pPr algn="l" defTabSz="584200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ＭＳ Ｐゴシック" charset="0"/>
                <a:cs typeface="Helvetica Neue Light" charset="0"/>
                <a:sym typeface="Helvetica Neue Light" charset="0"/>
              </a:defRPr>
            </a:lvl5pPr>
            <a:lvl6pPr marL="457200" algn="l" defTabSz="584200" rtl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6pPr>
            <a:lvl7pPr marL="914400" algn="l" defTabSz="584200" rtl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7pPr>
            <a:lvl8pPr marL="1371600" algn="l" defTabSz="584200" rtl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8pPr>
            <a:lvl9pPr marL="1828800" algn="l" defTabSz="584200" rtl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9pPr>
          </a:lstStyle>
          <a:p>
            <a:pPr>
              <a:defRPr/>
            </a:pPr>
            <a:r>
              <a:rPr lang="en-US" dirty="0" smtClean="0"/>
              <a:t>A ready supply of </a:t>
            </a:r>
            <a:br>
              <a:rPr lang="en-US" dirty="0" smtClean="0"/>
            </a:br>
            <a:r>
              <a:rPr lang="en-US" dirty="0" smtClean="0"/>
              <a:t>questions</a:t>
            </a:r>
            <a:br>
              <a:rPr lang="en-US" dirty="0" smtClean="0"/>
            </a:br>
            <a:r>
              <a:rPr lang="en-US" dirty="0" smtClean="0"/>
              <a:t>interesting facts, </a:t>
            </a:r>
            <a:br>
              <a:rPr lang="en-US" dirty="0" smtClean="0"/>
            </a:br>
            <a:r>
              <a:rPr lang="en-US" dirty="0" smtClean="0"/>
              <a:t>observations, </a:t>
            </a:r>
            <a:br>
              <a:rPr lang="en-US" dirty="0" smtClean="0"/>
            </a:br>
            <a:r>
              <a:rPr lang="en-US" dirty="0" smtClean="0"/>
              <a:t>charm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defRPr/>
            </a:pPr>
            <a:r>
              <a:rPr lang="en-US" dirty="0" smtClean="0"/>
              <a:t>What does our natural</a:t>
            </a:r>
            <a:br>
              <a:rPr lang="en-US" dirty="0" smtClean="0"/>
            </a:br>
            <a:r>
              <a:rPr lang="en-US" dirty="0" smtClean="0"/>
              <a:t> networker have?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983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1" name="Picture 1" descr="Traffic Light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71" y="1099469"/>
            <a:ext cx="3978176" cy="4659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22230" y="928688"/>
            <a:ext cx="4119934" cy="432308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 smtClean="0"/>
              <a:t>Situational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Motivational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Functional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239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5" name="Picture 1" descr="Traffic Light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71" y="1099469"/>
            <a:ext cx="3978176" cy="4659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22230" y="928688"/>
            <a:ext cx="4119934" cy="432308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 smtClean="0"/>
              <a:t>Situational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Motivational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Functional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93187" name="Oval Callout 4"/>
          <p:cNvSpPr>
            <a:spLocks noChangeArrowheads="1"/>
          </p:cNvSpPr>
          <p:nvPr/>
        </p:nvSpPr>
        <p:spPr bwMode="auto">
          <a:xfrm>
            <a:off x="4470425" y="745629"/>
            <a:ext cx="4202534" cy="1772543"/>
          </a:xfrm>
          <a:prstGeom prst="wedgeEllipseCallout">
            <a:avLst>
              <a:gd name="adj1" fmla="val -56111"/>
              <a:gd name="adj2" fmla="val 44435"/>
            </a:avLst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64291" tIns="32146" rIns="64291" bIns="32146"/>
          <a:lstStyle/>
          <a:p>
            <a:r>
              <a:rPr lang="en-US">
                <a:cs typeface="Helvetica Neue Light" charset="0"/>
              </a:rPr>
              <a:t>Let’s get comfortable talking to each other</a:t>
            </a:r>
          </a:p>
        </p:txBody>
      </p:sp>
      <p:sp>
        <p:nvSpPr>
          <p:cNvPr id="93188" name="Cloud Callout 5"/>
          <p:cNvSpPr>
            <a:spLocks noChangeArrowheads="1"/>
          </p:cNvSpPr>
          <p:nvPr/>
        </p:nvSpPr>
        <p:spPr bwMode="auto">
          <a:xfrm>
            <a:off x="4622230" y="2669977"/>
            <a:ext cx="4354339" cy="1113979"/>
          </a:xfrm>
          <a:prstGeom prst="cloudCallout">
            <a:avLst>
              <a:gd name="adj1" fmla="val -57977"/>
              <a:gd name="adj2" fmla="val 51912"/>
            </a:avLst>
          </a:prstGeom>
          <a:solidFill>
            <a:srgbClr val="FFFFFF"/>
          </a:solidFill>
          <a:ln w="9525">
            <a:solidFill>
              <a:srgbClr val="333399"/>
            </a:solidFill>
            <a:round/>
            <a:headEnd/>
            <a:tailEnd/>
          </a:ln>
        </p:spPr>
        <p:txBody>
          <a:bodyPr lIns="64291" tIns="32146" rIns="64291" bIns="32146"/>
          <a:lstStyle/>
          <a:p>
            <a:r>
              <a:rPr lang="en-US">
                <a:cs typeface="Helvetica Neue Light" charset="0"/>
              </a:rPr>
              <a:t>Are you like me?</a:t>
            </a:r>
          </a:p>
        </p:txBody>
      </p:sp>
      <p:sp>
        <p:nvSpPr>
          <p:cNvPr id="93189" name="Oval Callout 6"/>
          <p:cNvSpPr>
            <a:spLocks noChangeArrowheads="1"/>
          </p:cNvSpPr>
          <p:nvPr/>
        </p:nvSpPr>
        <p:spPr bwMode="auto">
          <a:xfrm>
            <a:off x="4572000" y="3884414"/>
            <a:ext cx="4252764" cy="2076152"/>
          </a:xfrm>
          <a:prstGeom prst="wedgeEllipseCallout">
            <a:avLst>
              <a:gd name="adj1" fmla="val -56111"/>
              <a:gd name="adj2" fmla="val 44435"/>
            </a:avLst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64291" tIns="32146" rIns="64291" bIns="32146"/>
          <a:lstStyle/>
          <a:p>
            <a:r>
              <a:rPr lang="en-US">
                <a:cs typeface="Helvetica Neue Light" charset="0"/>
              </a:rPr>
              <a:t>Let’s find out more about you and decide whether to take this further</a:t>
            </a:r>
          </a:p>
        </p:txBody>
      </p:sp>
    </p:spTree>
    <p:extLst>
      <p:ext uri="{BB962C8B-B14F-4D97-AF65-F5344CB8AC3E}">
        <p14:creationId xmlns:p14="http://schemas.microsoft.com/office/powerpoint/2010/main" val="71994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69466" y="306002"/>
            <a:ext cx="8340328" cy="440904"/>
          </a:xfrm>
          <a:ln w="12700">
            <a:solidFill>
              <a:schemeClr val="accent2"/>
            </a:solidFill>
            <a:miter lim="0"/>
            <a:headEnd/>
            <a:tailEnd/>
          </a:ln>
        </p:spPr>
        <p:txBody>
          <a:bodyPr/>
          <a:lstStyle/>
          <a:p>
            <a:pPr eaLnBrk="1"/>
            <a:r>
              <a:rPr lang="en-GB" sz="2200" i="1">
                <a:latin typeface="Arial" charset="0"/>
                <a:cs typeface="Arial" charset="0"/>
              </a:rPr>
              <a:t>“The awkwardness of starting conversations”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432" y="1404194"/>
            <a:ext cx="8976568" cy="5453807"/>
          </a:xfrm>
        </p:spPr>
        <p:txBody>
          <a:bodyPr>
            <a:normAutofit fontScale="62500" lnSpcReduction="20000"/>
          </a:bodyPr>
          <a:lstStyle/>
          <a:p>
            <a:pPr marL="0" indent="0"/>
            <a:r>
              <a:rPr lang="en-GB">
                <a:latin typeface="Helvetica Neue" charset="0"/>
                <a:cs typeface="Helvetica Neue" charset="0"/>
              </a:rPr>
              <a:t>Good habits from natural networkers – a supply of great questions to open conversations.</a:t>
            </a:r>
            <a:endParaRPr lang="en-GB" sz="1300">
              <a:latin typeface="Helvetica Neue" charset="0"/>
              <a:cs typeface="Helvetica Neue" charset="0"/>
            </a:endParaRPr>
          </a:p>
          <a:p>
            <a:pPr marL="0" indent="0"/>
            <a:endParaRPr lang="en-GB" sz="800">
              <a:latin typeface="Helvetica Neue" charset="0"/>
              <a:cs typeface="Helvetica Neue" charset="0"/>
            </a:endParaRPr>
          </a:p>
          <a:p>
            <a:pPr marL="0" indent="0"/>
            <a:r>
              <a:rPr lang="en-GB">
                <a:solidFill>
                  <a:srgbClr val="FF0000"/>
                </a:solidFill>
                <a:latin typeface="Helvetica Neue" charset="0"/>
                <a:cs typeface="Helvetica Neue" charset="0"/>
              </a:rPr>
              <a:t>Situational questions </a:t>
            </a:r>
            <a:r>
              <a:rPr lang="en-GB">
                <a:latin typeface="Helvetica Neue" charset="0"/>
                <a:cs typeface="Helvetica Neue" charset="0"/>
              </a:rPr>
              <a:t>(about the environment or shared experience) </a:t>
            </a:r>
            <a:r>
              <a:rPr lang="en-GB" sz="1400" i="1">
                <a:solidFill>
                  <a:srgbClr val="00B0F0"/>
                </a:solidFill>
                <a:latin typeface="Helvetica Neue" charset="0"/>
                <a:cs typeface="Helvetica Neue" charset="0"/>
              </a:rPr>
              <a:t>Let’s get comfortable talking to each other</a:t>
            </a:r>
            <a:endParaRPr lang="en-GB" sz="1400">
              <a:solidFill>
                <a:srgbClr val="00B0F0"/>
              </a:solidFill>
              <a:latin typeface="Helvetica Neue" charset="0"/>
              <a:cs typeface="Helvetica Neue" charset="0"/>
            </a:endParaRPr>
          </a:p>
          <a:p>
            <a:pPr marL="0" indent="0"/>
            <a:r>
              <a:rPr lang="en-GB">
                <a:solidFill>
                  <a:srgbClr val="FFC000"/>
                </a:solidFill>
                <a:latin typeface="Helvetica Neue" charset="0"/>
                <a:cs typeface="Helvetica Neue" charset="0"/>
              </a:rPr>
              <a:t>Motivational questions </a:t>
            </a:r>
            <a:r>
              <a:rPr lang="en-GB">
                <a:latin typeface="Helvetica Neue" charset="0"/>
                <a:cs typeface="Helvetica Neue" charset="0"/>
              </a:rPr>
              <a:t>(explore the values or attitudes this person has) </a:t>
            </a:r>
            <a:r>
              <a:rPr lang="en-GB" sz="1400" i="1">
                <a:solidFill>
                  <a:srgbClr val="00B0F0"/>
                </a:solidFill>
                <a:latin typeface="Helvetica Neue" charset="0"/>
                <a:cs typeface="Helvetica Neue" charset="0"/>
              </a:rPr>
              <a:t>Are you like me?</a:t>
            </a:r>
            <a:endParaRPr lang="en-GB">
              <a:solidFill>
                <a:srgbClr val="00B0F0"/>
              </a:solidFill>
              <a:latin typeface="Helvetica Neue" charset="0"/>
              <a:cs typeface="Helvetica Neue" charset="0"/>
            </a:endParaRPr>
          </a:p>
          <a:p>
            <a:pPr marL="0" indent="0"/>
            <a:r>
              <a:rPr lang="en-GB">
                <a:solidFill>
                  <a:srgbClr val="00B050"/>
                </a:solidFill>
                <a:latin typeface="Helvetica Neue" charset="0"/>
                <a:cs typeface="Helvetica Neue" charset="0"/>
              </a:rPr>
              <a:t>Functional questions </a:t>
            </a:r>
            <a:r>
              <a:rPr lang="en-GB">
                <a:latin typeface="Helvetica Neue" charset="0"/>
                <a:cs typeface="Helvetica Neue" charset="0"/>
              </a:rPr>
              <a:t>(understand this person’s knowledge, skills, contribution) </a:t>
            </a:r>
            <a:r>
              <a:rPr lang="en-GB" sz="1400" i="1">
                <a:solidFill>
                  <a:srgbClr val="00B0F0"/>
                </a:solidFill>
                <a:latin typeface="Helvetica Neue" charset="0"/>
                <a:cs typeface="Helvetica Neue" charset="0"/>
              </a:rPr>
              <a:t>Let’s find out more about you.</a:t>
            </a:r>
            <a:endParaRPr lang="en-GB">
              <a:solidFill>
                <a:srgbClr val="00B0F0"/>
              </a:solidFill>
              <a:latin typeface="Helvetica Neue" charset="0"/>
              <a:cs typeface="Helvetica Neue" charset="0"/>
            </a:endParaRPr>
          </a:p>
          <a:p>
            <a:pPr marL="0" indent="0"/>
            <a:endParaRPr lang="en-GB">
              <a:latin typeface="Helvetica Neue" charset="0"/>
              <a:cs typeface="Helvetica Neue" charset="0"/>
            </a:endParaRPr>
          </a:p>
          <a:p>
            <a:pPr marL="0" indent="0"/>
            <a:r>
              <a:rPr lang="en-GB" sz="1700">
                <a:latin typeface="Helvetica Neue" charset="0"/>
                <a:cs typeface="Helvetica Neue" charset="0"/>
              </a:rPr>
              <a:t>These questions develop and emerge during the conversation so we can dig deeper more gradually. My preference is to see if we have a shared attitude to life before looking more deeply at common knowledge or skills…</a:t>
            </a:r>
            <a:endParaRPr lang="en-GB">
              <a:latin typeface="Helvetica Neue" charset="0"/>
              <a:cs typeface="Helvetica Neue" charset="0"/>
            </a:endParaRPr>
          </a:p>
          <a:p>
            <a:pPr marL="0" indent="0"/>
            <a:endParaRPr lang="en-GB">
              <a:latin typeface="Helvetica Neue" charset="0"/>
              <a:cs typeface="Helvetica Neue" charset="0"/>
            </a:endParaRPr>
          </a:p>
          <a:p>
            <a:pPr marL="0" indent="0"/>
            <a:r>
              <a:rPr lang="en-GB">
                <a:solidFill>
                  <a:srgbClr val="FF0000"/>
                </a:solidFill>
                <a:latin typeface="Helvetica Neue" charset="0"/>
                <a:cs typeface="Helvetica Neue" charset="0"/>
              </a:rPr>
              <a:t>Can I pour you a coffee? Isn’t this weather awful/fabulous? How was your journey? Do you know this city/venue well?</a:t>
            </a:r>
          </a:p>
          <a:p>
            <a:pPr marL="0" indent="0"/>
            <a:r>
              <a:rPr lang="en-GB">
                <a:solidFill>
                  <a:srgbClr val="FFC000"/>
                </a:solidFill>
                <a:latin typeface="Helvetica Neue" charset="0"/>
                <a:cs typeface="Helvetica Neue" charset="0"/>
              </a:rPr>
              <a:t>Why are you here? Are you enjoying it so far? What did you think of that talk/session?</a:t>
            </a:r>
          </a:p>
          <a:p>
            <a:pPr marL="0" indent="0"/>
            <a:r>
              <a:rPr lang="en-GB">
                <a:solidFill>
                  <a:srgbClr val="00B050"/>
                </a:solidFill>
                <a:latin typeface="Helvetica Neue" charset="0"/>
                <a:cs typeface="Helvetica Neue" charset="0"/>
              </a:rPr>
              <a:t>Where do you work? What are you working on?</a:t>
            </a:r>
          </a:p>
          <a:p>
            <a:pPr marL="0" indent="0"/>
            <a:endParaRPr lang="en-GB">
              <a:solidFill>
                <a:srgbClr val="00B050"/>
              </a:solidFill>
              <a:latin typeface="Helvetica Neue" charset="0"/>
              <a:cs typeface="Helvetica Neue" charset="0"/>
            </a:endParaRPr>
          </a:p>
          <a:p>
            <a:pPr marL="0" indent="0"/>
            <a:r>
              <a:rPr lang="en-GB">
                <a:solidFill>
                  <a:srgbClr val="262673"/>
                </a:solidFill>
                <a:latin typeface="Helvetica Neue" charset="0"/>
                <a:cs typeface="Helvetica Neue" charset="0"/>
              </a:rPr>
              <a:t>Sources of interesting facts to share – Twitter or Radio 4 !</a:t>
            </a:r>
          </a:p>
          <a:p>
            <a:pPr marL="0" indent="0"/>
            <a:endParaRPr lang="en-GB">
              <a:latin typeface="Helvetica Neue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529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 descr="InsertedIma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62" y="1385218"/>
            <a:ext cx="5076527" cy="4257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5363" name="Rectangle 2"/>
          <p:cNvSpPr>
            <a:spLocks/>
          </p:cNvSpPr>
          <p:nvPr/>
        </p:nvSpPr>
        <p:spPr bwMode="auto">
          <a:xfrm>
            <a:off x="4921375" y="295796"/>
            <a:ext cx="3872135" cy="1982391"/>
          </a:xfrm>
          <a:prstGeom prst="rect">
            <a:avLst/>
          </a:prstGeom>
          <a:gradFill rotWithShape="0">
            <a:gsLst>
              <a:gs pos="0">
                <a:srgbClr val="274B57"/>
              </a:gs>
              <a:gs pos="100000">
                <a:srgbClr val="102729"/>
              </a:gs>
            </a:gsLst>
            <a:lin ang="5400000"/>
          </a:gradFill>
          <a:ln w="12700">
            <a:solidFill>
              <a:srgbClr val="102729"/>
            </a:solidFill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r>
              <a:rPr lang="en-US" sz="3100">
                <a:solidFill>
                  <a:srgbClr val="FFFFFF"/>
                </a:solidFill>
                <a:latin typeface="Arial" charset="0"/>
                <a:ea typeface="Noteworthy Light" charset="0"/>
                <a:cs typeface="Arial" charset="0"/>
                <a:sym typeface="Noteworthy Light" charset="0"/>
              </a:rPr>
              <a:t>What about me will attract &amp; engage people?</a:t>
            </a:r>
            <a:endParaRPr lang="en-US">
              <a:latin typeface="Arial" charset="0"/>
              <a:ea typeface="Noteworthy Light" charset="0"/>
              <a:cs typeface="Arial" charset="0"/>
            </a:endParaRPr>
          </a:p>
        </p:txBody>
      </p:sp>
      <p:sp>
        <p:nvSpPr>
          <p:cNvPr id="16387" name="AutoShape 3"/>
          <p:cNvSpPr>
            <a:spLocks/>
          </p:cNvSpPr>
          <p:nvPr/>
        </p:nvSpPr>
        <p:spPr bwMode="auto">
          <a:xfrm>
            <a:off x="4772918" y="4516190"/>
            <a:ext cx="3828604" cy="1651992"/>
          </a:xfrm>
          <a:prstGeom prst="wedgeEllipseCallout">
            <a:avLst>
              <a:gd name="adj1" fmla="val -68431"/>
              <a:gd name="adj2" fmla="val 44028"/>
            </a:avLst>
          </a:prstGeom>
          <a:noFill/>
          <a:ln w="25400">
            <a:solidFill>
              <a:srgbClr val="000000">
                <a:alpha val="70979"/>
              </a:srgbClr>
            </a:solidFill>
            <a:miter lim="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r>
              <a:rPr lang="en-US">
                <a:latin typeface="Arial" charset="0"/>
                <a:cs typeface="Arial" charset="0"/>
              </a:rPr>
              <a:t>Write a quick summary of your research</a:t>
            </a:r>
          </a:p>
        </p:txBody>
      </p:sp>
      <p:pic>
        <p:nvPicPr>
          <p:cNvPr id="16388" name="Picture 4" descr="InsertedIma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3" t="20609" r="38927" b="56517"/>
          <a:stretch>
            <a:fillRect/>
          </a:stretch>
        </p:blipFill>
        <p:spPr bwMode="auto">
          <a:xfrm>
            <a:off x="2610818" y="5267400"/>
            <a:ext cx="1406426" cy="1568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5605" name="Oval Callout 5"/>
          <p:cNvSpPr>
            <a:spLocks noChangeArrowheads="1"/>
          </p:cNvSpPr>
          <p:nvPr/>
        </p:nvSpPr>
        <p:spPr bwMode="auto">
          <a:xfrm>
            <a:off x="217662" y="188640"/>
            <a:ext cx="3341936" cy="1519163"/>
          </a:xfrm>
          <a:prstGeom prst="wedgeEllipseCallout">
            <a:avLst>
              <a:gd name="adj1" fmla="val -56111"/>
              <a:gd name="adj2" fmla="val 44435"/>
            </a:avLst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64291" tIns="32146" rIns="64291" bIns="32146"/>
          <a:lstStyle/>
          <a:p>
            <a:r>
              <a:rPr lang="en-US" sz="1700">
                <a:cs typeface="Helvetica Neue Light" charset="0"/>
              </a:rPr>
              <a:t>Let’s find out more about you and decide whether to take this further</a:t>
            </a:r>
          </a:p>
        </p:txBody>
      </p:sp>
    </p:spTree>
    <p:extLst>
      <p:ext uri="{BB962C8B-B14F-4D97-AF65-F5344CB8AC3E}">
        <p14:creationId xmlns:p14="http://schemas.microsoft.com/office/powerpoint/2010/main" val="365561872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 descr="InsertedIma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919" b="-14919"/>
          <a:stretch>
            <a:fillRect/>
          </a:stretch>
        </p:blipFill>
        <p:spPr bwMode="auto">
          <a:xfrm>
            <a:off x="4572000" y="0"/>
            <a:ext cx="4572000" cy="6920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defRPr/>
            </a:pPr>
            <a:r>
              <a:rPr lang="en-US">
                <a:latin typeface="Arial" charset="0"/>
                <a:cs typeface="Arial" charset="0"/>
              </a:rPr>
              <a:t>5 reasons you are interesting...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14800" cy="5131686"/>
          </a:xfrm>
        </p:spPr>
        <p:txBody>
          <a:bodyPr>
            <a:normAutofit fontScale="85000" lnSpcReduction="20000"/>
          </a:bodyPr>
          <a:lstStyle/>
          <a:p>
            <a:pPr marL="257836" indent="-257836">
              <a:buFontTx/>
              <a:buAutoNum type="arabicPeriod"/>
              <a:defRPr/>
            </a:pPr>
            <a:r>
              <a:rPr lang="en-US" dirty="0">
                <a:latin typeface="Helvetica Neue" charset="0"/>
                <a:cs typeface="Helvetica Neue" charset="0"/>
              </a:rPr>
              <a:t>You work at the cutting edge</a:t>
            </a:r>
          </a:p>
          <a:p>
            <a:pPr marL="257836" indent="-257836">
              <a:buFontTx/>
              <a:buAutoNum type="arabicPeriod"/>
              <a:defRPr/>
            </a:pPr>
            <a:r>
              <a:rPr lang="en-US" dirty="0">
                <a:latin typeface="Helvetica Neue" charset="0"/>
                <a:cs typeface="Helvetica Neue" charset="0"/>
              </a:rPr>
              <a:t>Your approach and knowledge are a unique combination</a:t>
            </a:r>
          </a:p>
          <a:p>
            <a:pPr marL="257836" indent="-257836">
              <a:buFontTx/>
              <a:buAutoNum type="arabicPeriod"/>
              <a:defRPr/>
            </a:pPr>
            <a:r>
              <a:rPr lang="en-US" dirty="0">
                <a:latin typeface="Helvetica Neue" charset="0"/>
                <a:cs typeface="Helvetica Neue" charset="0"/>
              </a:rPr>
              <a:t>You are using the work of others and have opinions on this work</a:t>
            </a:r>
          </a:p>
          <a:p>
            <a:pPr marL="257836" indent="-257836">
              <a:buFontTx/>
              <a:buAutoNum type="arabicPeriod"/>
              <a:defRPr/>
            </a:pPr>
            <a:r>
              <a:rPr lang="en-US" dirty="0">
                <a:latin typeface="Helvetica Neue" charset="0"/>
                <a:cs typeface="Helvetica Neue" charset="0"/>
              </a:rPr>
              <a:t>You are researchers at </a:t>
            </a:r>
            <a:r>
              <a:rPr lang="en-US" dirty="0" smtClean="0">
                <a:latin typeface="Helvetica Neue" charset="0"/>
                <a:cs typeface="Helvetica Neue" charset="0"/>
              </a:rPr>
              <a:t>a leading university</a:t>
            </a:r>
            <a:endParaRPr lang="en-US" dirty="0">
              <a:latin typeface="Helvetica Neue" charset="0"/>
              <a:cs typeface="Helvetica Neue" charset="0"/>
            </a:endParaRPr>
          </a:p>
          <a:p>
            <a:pPr marL="257836" indent="-257836">
              <a:buFontTx/>
              <a:buAutoNum type="arabicPeriod"/>
              <a:defRPr/>
            </a:pPr>
            <a:r>
              <a:rPr lang="en-US" dirty="0">
                <a:latin typeface="Helvetica Neue" charset="0"/>
                <a:cs typeface="Helvetica Neue" charset="0"/>
              </a:rPr>
              <a:t>You are immersed in research. (Not admin, teaching, politics, grant writing)</a:t>
            </a:r>
          </a:p>
        </p:txBody>
      </p:sp>
    </p:spTree>
    <p:extLst>
      <p:ext uri="{BB962C8B-B14F-4D97-AF65-F5344CB8AC3E}">
        <p14:creationId xmlns:p14="http://schemas.microsoft.com/office/powerpoint/2010/main" val="243415780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 descr="InsertedIma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919" b="-14919"/>
          <a:stretch>
            <a:fillRect/>
          </a:stretch>
        </p:blipFill>
        <p:spPr bwMode="auto">
          <a:xfrm>
            <a:off x="4572000" y="0"/>
            <a:ext cx="4572000" cy="6920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>
              <a:defRPr/>
            </a:pPr>
            <a:r>
              <a:rPr lang="en-US">
                <a:latin typeface="Arial" charset="0"/>
                <a:cs typeface="Arial" charset="0"/>
              </a:rPr>
              <a:t>Make yourself even more interesting by...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1836" y="1597298"/>
            <a:ext cx="4018359" cy="4616648"/>
          </a:xfrm>
        </p:spPr>
        <p:txBody>
          <a:bodyPr>
            <a:normAutofit fontScale="70000" lnSpcReduction="20000"/>
          </a:bodyPr>
          <a:lstStyle/>
          <a:p>
            <a:pPr marL="257836" indent="-257836">
              <a:buFontTx/>
              <a:buAutoNum type="arabicPeriod"/>
              <a:defRPr/>
            </a:pPr>
            <a:r>
              <a:rPr lang="en-US" dirty="0">
                <a:latin typeface="Helvetica Neue" charset="0"/>
                <a:cs typeface="Helvetica Neue" charset="0"/>
              </a:rPr>
              <a:t>Sounding interested in what you do</a:t>
            </a:r>
          </a:p>
          <a:p>
            <a:pPr marL="257836" indent="-257836">
              <a:buFontTx/>
              <a:buAutoNum type="arabicPeriod"/>
              <a:defRPr/>
            </a:pPr>
            <a:r>
              <a:rPr lang="en-US" dirty="0">
                <a:latin typeface="Helvetica Neue" charset="0"/>
                <a:cs typeface="Helvetica Neue" charset="0"/>
              </a:rPr>
              <a:t>Reflecting your passion in your language – positive words, talk about the possibilities and importance</a:t>
            </a:r>
          </a:p>
          <a:p>
            <a:pPr marL="257836" indent="-257836">
              <a:buFontTx/>
              <a:buAutoNum type="arabicPeriod"/>
              <a:defRPr/>
            </a:pPr>
            <a:r>
              <a:rPr lang="en-US" dirty="0">
                <a:latin typeface="Helvetica Neue" charset="0"/>
                <a:cs typeface="Helvetica Neue" charset="0"/>
              </a:rPr>
              <a:t>Relating your work to others and their interests or knowledge</a:t>
            </a:r>
          </a:p>
          <a:p>
            <a:pPr marL="257836" indent="-257836">
              <a:buFontTx/>
              <a:buAutoNum type="arabicPeriod"/>
              <a:defRPr/>
            </a:pPr>
            <a:r>
              <a:rPr lang="en-US" dirty="0">
                <a:latin typeface="Helvetica Neue" charset="0"/>
                <a:cs typeface="Helvetica Neue" charset="0"/>
              </a:rPr>
              <a:t>Using hooks to get their interest</a:t>
            </a:r>
          </a:p>
          <a:p>
            <a:pPr marL="257836" indent="-257836">
              <a:buFontTx/>
              <a:buAutoNum type="arabicPeriod"/>
              <a:defRPr/>
            </a:pPr>
            <a:r>
              <a:rPr lang="en-US" dirty="0">
                <a:latin typeface="Helvetica Neue" charset="0"/>
                <a:cs typeface="Helvetica Neue" charset="0"/>
              </a:rPr>
              <a:t>Constructing your story – i.e.  we are here, we want to be there, this is what we</a:t>
            </a:r>
            <a:r>
              <a:rPr lang="ja-JP" altLang="en-US" dirty="0">
                <a:latin typeface="Helvetica Neue" charset="0"/>
                <a:cs typeface="Helvetica Neue" charset="0"/>
              </a:rPr>
              <a:t>’</a:t>
            </a:r>
            <a:r>
              <a:rPr lang="en-US" dirty="0">
                <a:latin typeface="Helvetica Neue" charset="0"/>
                <a:cs typeface="Helvetica Neue" charset="0"/>
              </a:rPr>
              <a:t>re doing to get there </a:t>
            </a:r>
          </a:p>
        </p:txBody>
      </p:sp>
    </p:spTree>
    <p:extLst>
      <p:ext uri="{BB962C8B-B14F-4D97-AF65-F5344CB8AC3E}">
        <p14:creationId xmlns:p14="http://schemas.microsoft.com/office/powerpoint/2010/main" val="145950138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 descr="InsertedIma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258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8435" name="AutoShape 2"/>
          <p:cNvSpPr>
            <a:spLocks/>
          </p:cNvSpPr>
          <p:nvPr/>
        </p:nvSpPr>
        <p:spPr bwMode="auto">
          <a:xfrm>
            <a:off x="2877592" y="661913"/>
            <a:ext cx="2126382" cy="1518047"/>
          </a:xfrm>
          <a:prstGeom prst="wedgeEllipseCallout">
            <a:avLst>
              <a:gd name="adj1" fmla="val 78940"/>
              <a:gd name="adj2" fmla="val 24847"/>
            </a:avLst>
          </a:prstGeom>
          <a:noFill/>
          <a:ln w="25400">
            <a:solidFill>
              <a:srgbClr val="000000">
                <a:alpha val="70979"/>
              </a:srgbClr>
            </a:solidFill>
            <a:miter lim="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r>
              <a:rPr lang="en-US">
                <a:latin typeface="Arial" charset="0"/>
                <a:cs typeface="Arial" charset="0"/>
              </a:rPr>
              <a:t>Entertain me!</a:t>
            </a:r>
          </a:p>
        </p:txBody>
      </p:sp>
      <p:sp>
        <p:nvSpPr>
          <p:cNvPr id="19459" name="AutoShape 3"/>
          <p:cNvSpPr>
            <a:spLocks/>
          </p:cNvSpPr>
          <p:nvPr/>
        </p:nvSpPr>
        <p:spPr bwMode="auto">
          <a:xfrm>
            <a:off x="341561" y="3010421"/>
            <a:ext cx="2736949" cy="2222376"/>
          </a:xfrm>
          <a:prstGeom prst="roundRect">
            <a:avLst>
              <a:gd name="adj" fmla="val 13005"/>
            </a:avLst>
          </a:prstGeom>
          <a:noFill/>
          <a:ln w="25400">
            <a:solidFill>
              <a:srgbClr val="000000">
                <a:alpha val="70979"/>
              </a:srgbClr>
            </a:solidFill>
            <a:miter lim="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r>
              <a:rPr lang="en-US" sz="3200">
                <a:latin typeface="Arial" charset="0"/>
                <a:ea typeface="Noteworthy Light" charset="0"/>
                <a:cs typeface="Arial" charset="0"/>
                <a:sym typeface="Noteworthy Light" charset="0"/>
              </a:rPr>
              <a:t>Why is your work important?</a:t>
            </a:r>
            <a:endParaRPr lang="en-US">
              <a:latin typeface="Arial" charset="0"/>
              <a:ea typeface="Noteworthy Light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58534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351872" presetClass="entr" presetSubtype="2798510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 descr="InsertedIma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312" t="-23" r="-909" b="1192"/>
          <a:stretch>
            <a:fillRect/>
          </a:stretch>
        </p:blipFill>
        <p:spPr bwMode="auto">
          <a:xfrm>
            <a:off x="58043" y="203151"/>
            <a:ext cx="6250781" cy="6449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1507" name="Rectangle 3"/>
          <p:cNvSpPr>
            <a:spLocks/>
          </p:cNvSpPr>
          <p:nvPr/>
        </p:nvSpPr>
        <p:spPr bwMode="auto">
          <a:xfrm>
            <a:off x="6602388" y="274588"/>
            <a:ext cx="2298278" cy="1643063"/>
          </a:xfrm>
          <a:prstGeom prst="rect">
            <a:avLst/>
          </a:prstGeom>
          <a:gradFill rotWithShape="0">
            <a:gsLst>
              <a:gs pos="0">
                <a:srgbClr val="274B57"/>
              </a:gs>
              <a:gs pos="100000">
                <a:srgbClr val="102729"/>
              </a:gs>
            </a:gsLst>
            <a:lin ang="5400000"/>
          </a:gradFill>
          <a:ln w="12700">
            <a:solidFill>
              <a:srgbClr val="102729"/>
            </a:solidFill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Think of one person you would like to connect with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6602388" y="2339578"/>
            <a:ext cx="2298278" cy="1643063"/>
          </a:xfrm>
          <a:prstGeom prst="rect">
            <a:avLst/>
          </a:prstGeom>
          <a:gradFill rotWithShape="0">
            <a:gsLst>
              <a:gs pos="0">
                <a:srgbClr val="274B57"/>
              </a:gs>
              <a:gs pos="100000">
                <a:srgbClr val="102729"/>
              </a:gs>
            </a:gsLst>
            <a:lin ang="5400000"/>
          </a:gradFill>
          <a:ln w="12700">
            <a:solidFill>
              <a:srgbClr val="102729"/>
            </a:solidFill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Think of THREE things that might interest them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6602388" y="4403452"/>
            <a:ext cx="2298278" cy="2035969"/>
          </a:xfrm>
          <a:prstGeom prst="rect">
            <a:avLst/>
          </a:prstGeom>
          <a:gradFill rotWithShape="0">
            <a:gsLst>
              <a:gs pos="0">
                <a:srgbClr val="274B57"/>
              </a:gs>
              <a:gs pos="100000">
                <a:srgbClr val="102729"/>
              </a:gs>
            </a:gsLst>
            <a:lin ang="5400000"/>
          </a:gradFill>
          <a:ln w="12700">
            <a:solidFill>
              <a:srgbClr val="102729"/>
            </a:solidFill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Now identify one value you or your work will have for them</a:t>
            </a: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12059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352640" presetClass="entr" presetSubtype="2798540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352640" presetClass="entr" presetSubtype="2798536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352640" presetClass="entr" presetSubtype="2798528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 autoUpdateAnimBg="0"/>
      <p:bldP spid="21508" grpId="0" animBg="1" autoUpdateAnimBg="0"/>
      <p:bldP spid="21509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" descr="InsertedIma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312" t="-23" r="-909" b="1192"/>
          <a:stretch>
            <a:fillRect/>
          </a:stretch>
        </p:blipFill>
        <p:spPr bwMode="auto">
          <a:xfrm>
            <a:off x="58043" y="203151"/>
            <a:ext cx="6250781" cy="6449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1507" name="Rectangle 3"/>
          <p:cNvSpPr>
            <a:spLocks/>
          </p:cNvSpPr>
          <p:nvPr/>
        </p:nvSpPr>
        <p:spPr bwMode="auto">
          <a:xfrm>
            <a:off x="6602388" y="274588"/>
            <a:ext cx="2298278" cy="1643063"/>
          </a:xfrm>
          <a:prstGeom prst="rect">
            <a:avLst/>
          </a:prstGeom>
          <a:gradFill rotWithShape="0">
            <a:gsLst>
              <a:gs pos="0">
                <a:srgbClr val="274B57"/>
              </a:gs>
              <a:gs pos="100000">
                <a:srgbClr val="102729"/>
              </a:gs>
            </a:gsLst>
            <a:lin ang="5400000"/>
          </a:gradFill>
          <a:ln w="12700">
            <a:solidFill>
              <a:srgbClr val="102729"/>
            </a:solidFill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Potential for new projects or collaborations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6602388" y="2339578"/>
            <a:ext cx="2298278" cy="1643063"/>
          </a:xfrm>
          <a:prstGeom prst="rect">
            <a:avLst/>
          </a:prstGeom>
          <a:gradFill rotWithShape="0">
            <a:gsLst>
              <a:gs pos="0">
                <a:srgbClr val="274B57"/>
              </a:gs>
              <a:gs pos="100000">
                <a:srgbClr val="102729"/>
              </a:gs>
            </a:gsLst>
            <a:lin ang="5400000"/>
          </a:gradFill>
          <a:ln w="12700">
            <a:solidFill>
              <a:srgbClr val="102729"/>
            </a:solidFill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New methods for existing/old questions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6602388" y="4403452"/>
            <a:ext cx="2298278" cy="2035969"/>
          </a:xfrm>
          <a:prstGeom prst="rect">
            <a:avLst/>
          </a:prstGeom>
          <a:gradFill rotWithShape="0">
            <a:gsLst>
              <a:gs pos="0">
                <a:srgbClr val="274B57"/>
              </a:gs>
              <a:gs pos="100000">
                <a:srgbClr val="102729"/>
              </a:gs>
            </a:gsLst>
            <a:lin ang="5400000"/>
          </a:gradFill>
          <a:ln w="12700">
            <a:solidFill>
              <a:srgbClr val="102729"/>
            </a:solidFill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Opportunity to share facilities</a:t>
            </a: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8012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352640" presetClass="entr" presetSubtype="2798540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352640" presetClass="entr" presetSubtype="2798536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352640" presetClass="entr" presetSubtype="2798528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 autoUpdateAnimBg="0"/>
      <p:bldP spid="21508" grpId="0" animBg="1" autoUpdateAnimBg="0"/>
      <p:bldP spid="21509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544934" y="1196576"/>
            <a:ext cx="8229600" cy="1143000"/>
          </a:xfrm>
        </p:spPr>
        <p:txBody>
          <a:bodyPr>
            <a:normAutofit fontScale="90000"/>
          </a:bodyPr>
          <a:lstStyle/>
          <a:p>
            <a:pPr eaLnBrk="1">
              <a:defRPr/>
            </a:pPr>
            <a:r>
              <a:rPr lang="en-US" dirty="0">
                <a:latin typeface="Arial" charset="0"/>
                <a:cs typeface="Arial" charset="0"/>
              </a:rPr>
              <a:t>PhD &amp; Postdoc Physical Chemistry</a:t>
            </a:r>
            <a:br>
              <a:rPr lang="en-US" dirty="0">
                <a:latin typeface="Arial" charset="0"/>
                <a:cs typeface="Arial" charset="0"/>
              </a:rPr>
            </a:br>
            <a:r>
              <a:rPr lang="en-US" dirty="0">
                <a:latin typeface="Arial" charset="0"/>
                <a:cs typeface="Arial" charset="0"/>
              </a:rPr>
              <a:t>Teaching Assistant</a:t>
            </a:r>
            <a:br>
              <a:rPr lang="en-US" dirty="0">
                <a:latin typeface="Arial" charset="0"/>
                <a:cs typeface="Arial" charset="0"/>
              </a:rPr>
            </a:br>
            <a:r>
              <a:rPr lang="en-US" dirty="0">
                <a:latin typeface="Arial" charset="0"/>
                <a:cs typeface="Arial" charset="0"/>
              </a:rPr>
              <a:t>Careers Adviser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34206" y="3527227"/>
            <a:ext cx="8340328" cy="2232422"/>
          </a:xfrm>
        </p:spPr>
        <p:txBody>
          <a:bodyPr/>
          <a:lstStyle/>
          <a:p>
            <a:pPr marL="0" indent="0" algn="r">
              <a:defRPr/>
            </a:pPr>
            <a:r>
              <a:rPr lang="en-US" dirty="0">
                <a:latin typeface="Arial" charset="0"/>
                <a:cs typeface="Arial" charset="0"/>
              </a:rPr>
              <a:t>Founded Shinton Consulting in </a:t>
            </a:r>
            <a:r>
              <a:rPr lang="en-US" dirty="0" smtClean="0">
                <a:latin typeface="Arial" charset="0"/>
                <a:cs typeface="Arial" charset="0"/>
              </a:rPr>
              <a:t>2000</a:t>
            </a:r>
          </a:p>
          <a:p>
            <a:pPr marL="0" indent="0" algn="r">
              <a:defRPr/>
            </a:pPr>
            <a:r>
              <a:rPr lang="en-US" sz="3000" dirty="0">
                <a:latin typeface="Arial" charset="0"/>
                <a:cs typeface="Arial" charset="0"/>
              </a:rPr>
              <a:t>Researcher developer</a:t>
            </a:r>
          </a:p>
          <a:p>
            <a:pPr marL="0" indent="0" algn="r">
              <a:defRPr/>
            </a:pPr>
            <a:r>
              <a:rPr lang="en-US" sz="3000" dirty="0">
                <a:latin typeface="Arial" charset="0"/>
                <a:cs typeface="Arial" charset="0"/>
              </a:rPr>
              <a:t>Business woman</a:t>
            </a:r>
          </a:p>
          <a:p>
            <a:pPr marL="0" indent="0" algn="r">
              <a:defRPr/>
            </a:pPr>
            <a:r>
              <a:rPr lang="en-US" sz="3000" dirty="0">
                <a:latin typeface="Arial" charset="0"/>
                <a:cs typeface="Arial" charset="0"/>
              </a:rPr>
              <a:t>Networker</a:t>
            </a:r>
          </a:p>
        </p:txBody>
      </p:sp>
    </p:spTree>
    <p:extLst>
      <p:ext uri="{BB962C8B-B14F-4D97-AF65-F5344CB8AC3E}">
        <p14:creationId xmlns:p14="http://schemas.microsoft.com/office/powerpoint/2010/main" val="6021289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" descr="InsertedIma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312" t="-23" r="-909" b="1192"/>
          <a:stretch>
            <a:fillRect/>
          </a:stretch>
        </p:blipFill>
        <p:spPr bwMode="auto">
          <a:xfrm>
            <a:off x="58043" y="203151"/>
            <a:ext cx="6250781" cy="6449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" name="Rectangle 3"/>
          <p:cNvSpPr>
            <a:spLocks/>
          </p:cNvSpPr>
          <p:nvPr/>
        </p:nvSpPr>
        <p:spPr bwMode="auto">
          <a:xfrm>
            <a:off x="6602388" y="274588"/>
            <a:ext cx="2298278" cy="1643063"/>
          </a:xfrm>
          <a:prstGeom prst="rect">
            <a:avLst/>
          </a:prstGeom>
          <a:gradFill rotWithShape="0">
            <a:gsLst>
              <a:gs pos="0">
                <a:srgbClr val="274B57"/>
              </a:gs>
              <a:gs pos="100000">
                <a:srgbClr val="102729"/>
              </a:gs>
            </a:gsLst>
            <a:lin ang="5400000"/>
          </a:gradFill>
          <a:ln w="12700">
            <a:solidFill>
              <a:srgbClr val="102729"/>
            </a:solidFill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Bridging  </a:t>
            </a:r>
            <a:r>
              <a:rPr lang="en-GB" altLang="ja-JP" dirty="0">
                <a:solidFill>
                  <a:srgbClr val="FFFFFF"/>
                </a:solidFill>
                <a:latin typeface="Arial" charset="0"/>
                <a:cs typeface="Arial" charset="0"/>
              </a:rPr>
              <a:t>worlds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6602388" y="2339578"/>
            <a:ext cx="2298278" cy="1643063"/>
          </a:xfrm>
          <a:prstGeom prst="rect">
            <a:avLst/>
          </a:prstGeom>
          <a:gradFill rotWithShape="0">
            <a:gsLst>
              <a:gs pos="0">
                <a:srgbClr val="274B57"/>
              </a:gs>
              <a:gs pos="100000">
                <a:srgbClr val="102729"/>
              </a:gs>
            </a:gsLst>
            <a:lin ang="5400000"/>
          </a:gradFill>
          <a:ln w="12700">
            <a:solidFill>
              <a:srgbClr val="102729"/>
            </a:solidFill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Reducing risk of recruitment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6602388" y="4403452"/>
            <a:ext cx="2298278" cy="2035969"/>
          </a:xfrm>
          <a:prstGeom prst="rect">
            <a:avLst/>
          </a:prstGeom>
          <a:gradFill rotWithShape="0">
            <a:gsLst>
              <a:gs pos="0">
                <a:srgbClr val="274B57"/>
              </a:gs>
              <a:gs pos="100000">
                <a:srgbClr val="102729"/>
              </a:gs>
            </a:gsLst>
            <a:lin ang="5400000"/>
          </a:gradFill>
          <a:ln w="12700">
            <a:solidFill>
              <a:srgbClr val="102729"/>
            </a:solidFill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Access to people or resources at UCC</a:t>
            </a: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02287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352640" presetClass="entr" presetSubtype="2798540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352640" presetClass="entr" presetSubtype="2798536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352640" presetClass="entr" presetSubtype="2798528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21508" grpId="0" animBg="1" autoUpdateAnimBg="0"/>
      <p:bldP spid="21509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defRPr/>
            </a:pPr>
            <a:r>
              <a:rPr lang="en-US">
                <a:latin typeface="Arial" charset="0"/>
                <a:cs typeface="Arial" charset="0"/>
              </a:rPr>
              <a:t>To summarise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r">
              <a:defRPr/>
            </a:pPr>
            <a:r>
              <a:rPr lang="en-US">
                <a:latin typeface="Arial" charset="0"/>
                <a:cs typeface="Arial" charset="0"/>
              </a:rPr>
              <a:t>Think about the value, importance and relevance of your work</a:t>
            </a:r>
          </a:p>
          <a:p>
            <a:pPr marL="0" indent="0" algn="r">
              <a:defRPr/>
            </a:pPr>
            <a:r>
              <a:rPr lang="en-US">
                <a:latin typeface="Arial" charset="0"/>
                <a:cs typeface="Arial" charset="0"/>
              </a:rPr>
              <a:t>Start with headlines, then add detail</a:t>
            </a:r>
          </a:p>
          <a:p>
            <a:pPr marL="0" indent="0" algn="r">
              <a:defRPr/>
            </a:pPr>
            <a:r>
              <a:rPr lang="en-US">
                <a:latin typeface="Arial" charset="0"/>
                <a:cs typeface="Arial" charset="0"/>
              </a:rPr>
              <a:t>React to your audience</a:t>
            </a:r>
          </a:p>
          <a:p>
            <a:pPr marL="0" indent="0" algn="r">
              <a:defRPr/>
            </a:pPr>
            <a:endParaRPr lang="en-US">
              <a:latin typeface="Arial" charset="0"/>
              <a:cs typeface="Arial" charset="0"/>
            </a:endParaRPr>
          </a:p>
          <a:p>
            <a:pPr marL="0" indent="0" algn="r">
              <a:defRPr/>
            </a:pPr>
            <a:r>
              <a:rPr lang="en-US">
                <a:latin typeface="Arial" charset="0"/>
                <a:cs typeface="Arial" charset="0"/>
              </a:rPr>
              <a:t>Smile!</a:t>
            </a:r>
          </a:p>
        </p:txBody>
      </p:sp>
    </p:spTree>
    <p:extLst>
      <p:ext uri="{BB962C8B-B14F-4D97-AF65-F5344CB8AC3E}">
        <p14:creationId xmlns:p14="http://schemas.microsoft.com/office/powerpoint/2010/main" val="265389888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" descr="InsertedIma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304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3555" name="Rectangle 2"/>
          <p:cNvSpPr>
            <a:spLocks/>
          </p:cNvSpPr>
          <p:nvPr/>
        </p:nvSpPr>
        <p:spPr bwMode="auto">
          <a:xfrm>
            <a:off x="363885" y="286867"/>
            <a:ext cx="2344043" cy="1250156"/>
          </a:xfrm>
          <a:prstGeom prst="rect">
            <a:avLst/>
          </a:prstGeom>
          <a:gradFill rotWithShape="0">
            <a:gsLst>
              <a:gs pos="0">
                <a:srgbClr val="274B57"/>
              </a:gs>
              <a:gs pos="100000">
                <a:srgbClr val="102729"/>
              </a:gs>
            </a:gsLst>
            <a:lin ang="5400000"/>
          </a:gradFill>
          <a:ln w="12700">
            <a:solidFill>
              <a:srgbClr val="102729"/>
            </a:solidFill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What's in your networking toolkit?</a:t>
            </a: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73096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" descr="InsertedIma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992" y="4771802"/>
            <a:ext cx="1563812" cy="2086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4579" name="Rectangle 2"/>
          <p:cNvSpPr>
            <a:spLocks/>
          </p:cNvSpPr>
          <p:nvPr/>
        </p:nvSpPr>
        <p:spPr bwMode="auto">
          <a:xfrm>
            <a:off x="363885" y="286867"/>
            <a:ext cx="2344043" cy="1250156"/>
          </a:xfrm>
          <a:prstGeom prst="rect">
            <a:avLst/>
          </a:prstGeom>
          <a:gradFill rotWithShape="0">
            <a:gsLst>
              <a:gs pos="0">
                <a:srgbClr val="274B57"/>
              </a:gs>
              <a:gs pos="100000">
                <a:srgbClr val="102729"/>
              </a:gs>
            </a:gsLst>
            <a:lin ang="5400000"/>
          </a:gradFill>
          <a:ln w="12700">
            <a:solidFill>
              <a:srgbClr val="102729"/>
            </a:solidFill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What's in your networking toolkit?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03" name="Rectangle 3"/>
          <p:cNvSpPr>
            <a:spLocks/>
          </p:cNvSpPr>
          <p:nvPr/>
        </p:nvSpPr>
        <p:spPr bwMode="auto">
          <a:xfrm>
            <a:off x="1290340" y="1809378"/>
            <a:ext cx="1666503" cy="577081"/>
          </a:xfrm>
          <a:prstGeom prst="rect">
            <a:avLst/>
          </a:prstGeom>
          <a:gradFill rotWithShape="0">
            <a:gsLst>
              <a:gs pos="0">
                <a:srgbClr val="274B57"/>
              </a:gs>
              <a:gs pos="100000">
                <a:srgbClr val="102729"/>
              </a:gs>
            </a:gsLst>
            <a:lin ang="5400000"/>
          </a:gradFill>
          <a:ln w="12700">
            <a:solidFill>
              <a:srgbClr val="102729"/>
            </a:solidFill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Questions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04" name="AutoShape 4"/>
          <p:cNvSpPr>
            <a:spLocks/>
          </p:cNvSpPr>
          <p:nvPr/>
        </p:nvSpPr>
        <p:spPr bwMode="auto">
          <a:xfrm>
            <a:off x="3670102" y="673076"/>
            <a:ext cx="3153296" cy="2031504"/>
          </a:xfrm>
          <a:prstGeom prst="wedgeEllipseCallout">
            <a:avLst>
              <a:gd name="adj1" fmla="val -66269"/>
              <a:gd name="adj2" fmla="val 19079"/>
            </a:avLst>
          </a:prstGeom>
          <a:noFill/>
          <a:ln w="25400">
            <a:solidFill>
              <a:srgbClr val="000000">
                <a:alpha val="70979"/>
              </a:srgbClr>
            </a:solidFill>
            <a:miter lim="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r>
              <a:rPr lang="en-US" sz="2000">
                <a:latin typeface="Arial" charset="0"/>
                <a:cs typeface="Arial" charset="0"/>
              </a:rPr>
              <a:t>Think of three great questions in your group that will stimulate conversations</a:t>
            </a:r>
            <a:endParaRPr lang="en-US" sz="2200">
              <a:latin typeface="Arial" charset="0"/>
              <a:cs typeface="Arial" charset="0"/>
            </a:endParaRPr>
          </a:p>
        </p:txBody>
      </p:sp>
      <p:sp>
        <p:nvSpPr>
          <p:cNvPr id="25605" name="Rectangle 5"/>
          <p:cNvSpPr>
            <a:spLocks/>
          </p:cNvSpPr>
          <p:nvPr/>
        </p:nvSpPr>
        <p:spPr bwMode="auto">
          <a:xfrm>
            <a:off x="558105" y="2872011"/>
            <a:ext cx="1464469" cy="789161"/>
          </a:xfrm>
          <a:prstGeom prst="rect">
            <a:avLst/>
          </a:prstGeom>
          <a:gradFill rotWithShape="0">
            <a:gsLst>
              <a:gs pos="0">
                <a:srgbClr val="274B57"/>
              </a:gs>
              <a:gs pos="100000">
                <a:srgbClr val="102729"/>
              </a:gs>
            </a:gsLst>
            <a:lin ang="5400000"/>
          </a:gradFill>
          <a:ln w="12700">
            <a:solidFill>
              <a:srgbClr val="102729"/>
            </a:solidFill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Your ears!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06" name="AutoShape 6"/>
          <p:cNvSpPr>
            <a:spLocks/>
          </p:cNvSpPr>
          <p:nvPr/>
        </p:nvSpPr>
        <p:spPr bwMode="auto">
          <a:xfrm>
            <a:off x="495598" y="3997152"/>
            <a:ext cx="3677915" cy="2031504"/>
          </a:xfrm>
          <a:prstGeom prst="wedgeEllipseCallout">
            <a:avLst>
              <a:gd name="adj1" fmla="val -21741"/>
              <a:gd name="adj2" fmla="val -63657"/>
            </a:avLst>
          </a:prstGeom>
          <a:noFill/>
          <a:ln w="25400">
            <a:solidFill>
              <a:srgbClr val="000000">
                <a:alpha val="70979"/>
              </a:srgbClr>
            </a:solidFill>
            <a:miter lim="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r>
              <a:rPr lang="en-US" sz="1900">
                <a:latin typeface="Arial" charset="0"/>
                <a:cs typeface="Arial" charset="0"/>
              </a:rPr>
              <a:t>Into pairs. One describes the last really interesting paper you read, the other listens carefully. Let the conversation flow...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07" name="Rectangle 7"/>
          <p:cNvSpPr>
            <a:spLocks/>
          </p:cNvSpPr>
          <p:nvPr/>
        </p:nvSpPr>
        <p:spPr bwMode="auto">
          <a:xfrm>
            <a:off x="6774285" y="2134195"/>
            <a:ext cx="2171030" cy="857250"/>
          </a:xfrm>
          <a:prstGeom prst="rect">
            <a:avLst/>
          </a:prstGeom>
          <a:gradFill rotWithShape="0">
            <a:gsLst>
              <a:gs pos="0">
                <a:srgbClr val="274B57"/>
              </a:gs>
              <a:gs pos="100000">
                <a:srgbClr val="102729"/>
              </a:gs>
            </a:gsLst>
            <a:lin ang="5400000"/>
          </a:gradFill>
          <a:ln w="12700">
            <a:solidFill>
              <a:srgbClr val="102729"/>
            </a:solidFill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  <a:latin typeface="Arial" charset="0"/>
                <a:cs typeface="Arial" charset="0"/>
              </a:rPr>
              <a:t>Your enthusiasms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08" name="AutoShape 8"/>
          <p:cNvSpPr>
            <a:spLocks/>
          </p:cNvSpPr>
          <p:nvPr/>
        </p:nvSpPr>
        <p:spPr bwMode="auto">
          <a:xfrm>
            <a:off x="3994919" y="3311798"/>
            <a:ext cx="3677915" cy="1624087"/>
          </a:xfrm>
          <a:prstGeom prst="wedgeEllipseCallout">
            <a:avLst>
              <a:gd name="adj1" fmla="val 41431"/>
              <a:gd name="adj2" fmla="val -67079"/>
            </a:avLst>
          </a:prstGeom>
          <a:noFill/>
          <a:ln w="25400">
            <a:solidFill>
              <a:srgbClr val="000000">
                <a:alpha val="70979"/>
              </a:srgbClr>
            </a:solidFill>
            <a:miter lim="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pPr>
              <a:defRPr/>
            </a:pPr>
            <a:r>
              <a:rPr lang="en-US" sz="1900">
                <a:latin typeface="Arial" charset="0"/>
                <a:cs typeface="Arial" charset="0"/>
              </a:rPr>
              <a:t>Into NEW pairs.  If I gave you a day to do anything, how would you spend it?</a:t>
            </a: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77439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 autoUpdateAnimBg="0"/>
      <p:bldP spid="25604" grpId="0" animBg="1" autoUpdateAnimBg="0"/>
      <p:bldP spid="25605" grpId="0" animBg="1" autoUpdateAnimBg="0"/>
      <p:bldP spid="25606" grpId="0" animBg="1" autoUpdateAnimBg="0"/>
      <p:bldP spid="25607" grpId="0" animBg="1" autoUpdateAnimBg="0"/>
      <p:bldP spid="25608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Box 1"/>
          <p:cNvSpPr txBox="1">
            <a:spLocks noChangeArrowheads="1"/>
          </p:cNvSpPr>
          <p:nvPr/>
        </p:nvSpPr>
        <p:spPr bwMode="auto">
          <a:xfrm>
            <a:off x="1469457" y="1244576"/>
            <a:ext cx="5191121" cy="4927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1" tIns="32146" rIns="64291" bIns="32146">
            <a:spAutoFit/>
          </a:bodyPr>
          <a:lstStyle>
            <a:lvl1pPr eaLnBrk="0"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cs typeface="ＭＳ Ｐゴシック" charset="0"/>
                <a:sym typeface="Helvetica Neue Light" charset="0"/>
              </a:defRPr>
            </a:lvl1pPr>
            <a:lvl2pPr marL="742950" indent="-285750" eaLnBrk="0"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2pPr>
            <a:lvl3pPr marL="1143000" indent="-228600" eaLnBrk="0"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3pPr>
            <a:lvl4pPr marL="1600200" indent="-228600" eaLnBrk="0"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4pPr>
            <a:lvl5pPr marL="2057400" indent="-228600" eaLnBrk="0"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9pPr>
          </a:lstStyle>
          <a:p>
            <a:pPr algn="r" eaLnBrk="1"/>
            <a:r>
              <a:rPr lang="en-US" sz="2400" dirty="0"/>
              <a:t>Start small</a:t>
            </a:r>
          </a:p>
          <a:p>
            <a:pPr algn="r" eaLnBrk="1"/>
            <a:r>
              <a:rPr lang="en-US" sz="2400" dirty="0"/>
              <a:t>Smile</a:t>
            </a:r>
          </a:p>
          <a:p>
            <a:pPr algn="r" eaLnBrk="1"/>
            <a:r>
              <a:rPr lang="en-US" sz="2400" dirty="0"/>
              <a:t>Stop saying sorry</a:t>
            </a:r>
          </a:p>
          <a:p>
            <a:pPr algn="r" eaLnBrk="1"/>
            <a:r>
              <a:rPr lang="en-US" sz="2400" dirty="0"/>
              <a:t>Ask questions</a:t>
            </a:r>
          </a:p>
          <a:p>
            <a:pPr algn="r" eaLnBrk="1"/>
            <a:r>
              <a:rPr lang="en-US" sz="2400" dirty="0"/>
              <a:t>Be authentic</a:t>
            </a:r>
          </a:p>
          <a:p>
            <a:pPr algn="r" eaLnBrk="1"/>
            <a:r>
              <a:rPr lang="en-US" sz="2400" dirty="0"/>
              <a:t>Share your passions</a:t>
            </a:r>
          </a:p>
          <a:p>
            <a:pPr algn="r" eaLnBrk="1"/>
            <a:r>
              <a:rPr lang="en-US" sz="2400" dirty="0"/>
              <a:t>Listen</a:t>
            </a:r>
          </a:p>
          <a:p>
            <a:pPr algn="r" eaLnBrk="1"/>
            <a:r>
              <a:rPr lang="en-US" sz="2800" dirty="0"/>
              <a:t>Give </a:t>
            </a:r>
            <a:r>
              <a:rPr lang="en-US" sz="2400" dirty="0"/>
              <a:t>and </a:t>
            </a:r>
            <a:r>
              <a:rPr lang="en-US" sz="1200" dirty="0"/>
              <a:t>take</a:t>
            </a:r>
            <a:endParaRPr lang="en-US" sz="2400" dirty="0"/>
          </a:p>
          <a:p>
            <a:pPr algn="r" eaLnBrk="1"/>
            <a:r>
              <a:rPr lang="en-US" sz="2400" dirty="0"/>
              <a:t>Practice</a:t>
            </a:r>
          </a:p>
          <a:p>
            <a:pPr algn="r" eaLnBrk="1"/>
            <a:r>
              <a:rPr lang="en-US" sz="2400" dirty="0"/>
              <a:t>Remember it won’t kill you</a:t>
            </a:r>
          </a:p>
          <a:p>
            <a:pPr algn="r" eaLnBrk="1"/>
            <a:r>
              <a:rPr lang="en-US" sz="2400" dirty="0"/>
              <a:t>Use the power of “Who knows who?”</a:t>
            </a:r>
          </a:p>
          <a:p>
            <a:pPr algn="r" eaLnBrk="1"/>
            <a:r>
              <a:rPr lang="en-US" sz="2400" dirty="0"/>
              <a:t>Follow up</a:t>
            </a:r>
          </a:p>
          <a:p>
            <a:pPr algn="r" eaLnBrk="1"/>
            <a:endParaRPr lang="en-US" sz="2400" dirty="0"/>
          </a:p>
        </p:txBody>
      </p:sp>
      <p:pic>
        <p:nvPicPr>
          <p:cNvPr id="17" name="Picture 3" descr="InsertedIma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47" r="15666" b="-1404"/>
          <a:stretch>
            <a:fillRect/>
          </a:stretch>
        </p:blipFill>
        <p:spPr bwMode="auto">
          <a:xfrm>
            <a:off x="-5581" y="-24556"/>
            <a:ext cx="2442270" cy="360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9939" name="Oval Callout 2"/>
          <p:cNvSpPr>
            <a:spLocks noChangeArrowheads="1"/>
          </p:cNvSpPr>
          <p:nvPr/>
        </p:nvSpPr>
        <p:spPr bwMode="auto">
          <a:xfrm>
            <a:off x="2395389" y="138411"/>
            <a:ext cx="6379146" cy="708794"/>
          </a:xfrm>
          <a:prstGeom prst="wedgeEllipseCallout">
            <a:avLst>
              <a:gd name="adj1" fmla="val -58069"/>
              <a:gd name="adj2" fmla="val 24227"/>
            </a:avLst>
          </a:prstGeom>
          <a:solidFill>
            <a:srgbClr val="FFFFFF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lIns="64291" tIns="32146" rIns="64291" bIns="32146"/>
          <a:lstStyle/>
          <a:p>
            <a:r>
              <a:rPr lang="en-US">
                <a:cs typeface="Helvetica Neue Light" charset="0"/>
              </a:rPr>
              <a:t>Tips for shy networkers</a:t>
            </a:r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-339328" y="6182693"/>
            <a:ext cx="10024691" cy="385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/>
          <a:p>
            <a:pPr defTabSz="321457">
              <a:lnSpc>
                <a:spcPts val="2461"/>
              </a:lnSpc>
            </a:pPr>
            <a:r>
              <a:rPr lang="en-US" sz="1700" u="sng">
                <a:solidFill>
                  <a:srgbClr val="572E2D"/>
                </a:solidFill>
                <a:latin typeface="Chalkboard SE" charset="0"/>
                <a:cs typeface="Chalkboard SE" charset="0"/>
                <a:sym typeface="Chalkboard SE" charset="0"/>
                <a:hlinkClick r:id="rId4"/>
              </a:rPr>
              <a:t>http://www.cio.com/article/164300/How_to_Network_12_Tips_for_Shy_People</a:t>
            </a:r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37249461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" descr="InsertedIma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33" t="20226" r="4366" b="20226"/>
          <a:stretch>
            <a:fillRect/>
          </a:stretch>
        </p:blipFill>
        <p:spPr bwMode="auto">
          <a:xfrm>
            <a:off x="0" y="2733601"/>
            <a:ext cx="3887763" cy="4084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6627" name="Rectangle 2"/>
          <p:cNvSpPr>
            <a:spLocks/>
          </p:cNvSpPr>
          <p:nvPr/>
        </p:nvSpPr>
        <p:spPr bwMode="auto">
          <a:xfrm>
            <a:off x="2549426" y="1009055"/>
            <a:ext cx="6275338" cy="4525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8896" tIns="50798" rIns="88896" bIns="50798"/>
          <a:lstStyle/>
          <a:p>
            <a:pPr marL="443120" indent="-443120" defTabSz="914145">
              <a:spcBef>
                <a:spcPts val="492"/>
              </a:spcBef>
              <a:defRPr/>
            </a:pPr>
            <a:r>
              <a:rPr lang="en-US" sz="2700">
                <a:latin typeface="Arial" charset="0"/>
                <a:cs typeface="Arial" charset="0"/>
                <a:sym typeface="Arial" charset="0"/>
              </a:rPr>
              <a:t>Networking is worth it because...</a:t>
            </a:r>
          </a:p>
          <a:p>
            <a:pPr marL="443120" indent="-443120" defTabSz="914145">
              <a:spcBef>
                <a:spcPts val="492"/>
              </a:spcBef>
              <a:buClr>
                <a:srgbClr val="000000"/>
              </a:buClr>
              <a:buSzPct val="100000"/>
              <a:buFontTx/>
              <a:buAutoNum type="arabicPeriod"/>
              <a:defRPr/>
            </a:pPr>
            <a:r>
              <a:rPr lang="en-US" sz="2700">
                <a:latin typeface="Arial" charset="0"/>
                <a:cs typeface="Arial" charset="0"/>
                <a:sym typeface="Arial" charset="0"/>
              </a:rPr>
              <a:t>Facilitation of collaboration</a:t>
            </a:r>
          </a:p>
          <a:p>
            <a:pPr marL="443120" indent="-443120" defTabSz="914145">
              <a:spcBef>
                <a:spcPts val="492"/>
              </a:spcBef>
              <a:buClr>
                <a:srgbClr val="000000"/>
              </a:buClr>
              <a:buSzPct val="100000"/>
              <a:buFontTx/>
              <a:buAutoNum type="arabicPeriod"/>
              <a:defRPr/>
            </a:pPr>
            <a:r>
              <a:rPr lang="en-US" sz="2700">
                <a:latin typeface="Arial" charset="0"/>
                <a:cs typeface="Arial" charset="0"/>
                <a:sym typeface="Arial" charset="0"/>
              </a:rPr>
              <a:t>Knowledge Exchange, Public Engagement and Impact</a:t>
            </a:r>
          </a:p>
          <a:p>
            <a:pPr marL="443120" indent="-443120" defTabSz="914145">
              <a:spcBef>
                <a:spcPts val="492"/>
              </a:spcBef>
              <a:buClr>
                <a:srgbClr val="000000"/>
              </a:buClr>
              <a:buSzPct val="100000"/>
              <a:buFontTx/>
              <a:buAutoNum type="arabicPeriod"/>
              <a:defRPr/>
            </a:pPr>
            <a:r>
              <a:rPr lang="en-US" sz="2700">
                <a:latin typeface="Arial" charset="0"/>
                <a:cs typeface="Arial" charset="0"/>
                <a:sym typeface="Arial" charset="0"/>
              </a:rPr>
              <a:t>Filter information and save time</a:t>
            </a:r>
          </a:p>
          <a:p>
            <a:pPr marL="443120" indent="-443120" defTabSz="914145">
              <a:spcBef>
                <a:spcPts val="492"/>
              </a:spcBef>
              <a:buClr>
                <a:srgbClr val="000000"/>
              </a:buClr>
              <a:buSzPct val="100000"/>
              <a:buFontTx/>
              <a:buAutoNum type="arabicPeriod"/>
              <a:defRPr/>
            </a:pPr>
            <a:r>
              <a:rPr lang="en-US" sz="2700">
                <a:latin typeface="Arial" charset="0"/>
                <a:cs typeface="Arial" charset="0"/>
                <a:sym typeface="Arial" charset="0"/>
              </a:rPr>
              <a:t>Feedback, inspiration and insight</a:t>
            </a:r>
          </a:p>
          <a:p>
            <a:pPr marL="443120" indent="-443120" defTabSz="914145">
              <a:spcBef>
                <a:spcPts val="492"/>
              </a:spcBef>
              <a:buClr>
                <a:srgbClr val="000000"/>
              </a:buClr>
              <a:buSzPct val="100000"/>
              <a:buFontTx/>
              <a:buAutoNum type="arabicPeriod"/>
              <a:defRPr/>
            </a:pPr>
            <a:r>
              <a:rPr lang="en-US" sz="2700">
                <a:latin typeface="Arial" charset="0"/>
                <a:cs typeface="Arial" charset="0"/>
                <a:sym typeface="Arial" charset="0"/>
              </a:rPr>
              <a:t>Evaluation of your work through a 3</a:t>
            </a:r>
            <a:r>
              <a:rPr lang="en-US" sz="2700" baseline="31000">
                <a:latin typeface="Arial" charset="0"/>
                <a:cs typeface="Arial" charset="0"/>
                <a:sym typeface="Arial" charset="0"/>
              </a:rPr>
              <a:t>rd</a:t>
            </a:r>
            <a:r>
              <a:rPr lang="en-US" sz="2700">
                <a:latin typeface="Arial" charset="0"/>
                <a:cs typeface="Arial" charset="0"/>
                <a:sym typeface="Arial" charset="0"/>
              </a:rPr>
              <a:t> party</a:t>
            </a:r>
            <a:endParaRPr lang="en-US">
              <a:solidFill>
                <a:srgbClr val="747474"/>
              </a:solidFill>
              <a:latin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1987" name="TextBox 1"/>
          <p:cNvSpPr txBox="1">
            <a:spLocks noChangeArrowheads="1"/>
          </p:cNvSpPr>
          <p:nvPr/>
        </p:nvSpPr>
        <p:spPr bwMode="auto">
          <a:xfrm>
            <a:off x="6306592" y="5758533"/>
            <a:ext cx="2524869" cy="843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1" tIns="32146" rIns="64291" bIns="32146">
            <a:spAutoFit/>
          </a:bodyPr>
          <a:lstStyle>
            <a:lvl1pPr eaLnBrk="0"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cs typeface="ＭＳ Ｐゴシック" charset="0"/>
                <a:sym typeface="Helvetica Neue Light" charset="0"/>
              </a:defRPr>
            </a:lvl1pPr>
            <a:lvl2pPr marL="742950" indent="-285750" eaLnBrk="0"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2pPr>
            <a:lvl3pPr marL="1143000" indent="-228600" eaLnBrk="0"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3pPr>
            <a:lvl4pPr marL="1600200" indent="-228600" eaLnBrk="0"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4pPr>
            <a:lvl5pPr marL="2057400" indent="-228600" eaLnBrk="0"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9pPr>
          </a:lstStyle>
          <a:p>
            <a:pPr algn="r" eaLnBrk="1"/>
            <a:r>
              <a:rPr lang="en-GB" sz="1700"/>
              <a:t>Thanks to Louisa Lawes,</a:t>
            </a:r>
          </a:p>
          <a:p>
            <a:pPr algn="r" eaLnBrk="1"/>
            <a:r>
              <a:rPr lang="en-GB" sz="1700"/>
              <a:t> University of Edinburgh </a:t>
            </a:r>
          </a:p>
          <a:p>
            <a:pPr algn="r" eaLnBrk="1"/>
            <a:r>
              <a:rPr lang="en-GB" sz="1700"/>
              <a:t>for these ideas!</a:t>
            </a:r>
          </a:p>
        </p:txBody>
      </p:sp>
    </p:spTree>
    <p:extLst>
      <p:ext uri="{BB962C8B-B14F-4D97-AF65-F5344CB8AC3E}">
        <p14:creationId xmlns:p14="http://schemas.microsoft.com/office/powerpoint/2010/main" val="415114735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2495848" y="6356822"/>
            <a:ext cx="4536281" cy="262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>
            <a:lvl1pPr eaLnBrk="0">
              <a:defRPr sz="2500">
                <a:solidFill>
                  <a:srgbClr val="000000"/>
                </a:solidFill>
                <a:latin typeface="Helvetica Neue Light" charset="0"/>
                <a:ea typeface="ＭＳ Ｐゴシック" charset="0"/>
                <a:cs typeface="ＭＳ Ｐゴシック" charset="0"/>
                <a:sym typeface="Helvetica Neue Light" charset="0"/>
              </a:defRPr>
            </a:lvl1pPr>
            <a:lvl2pPr marL="522368" indent="-200911" eaLnBrk="0">
              <a:defRPr sz="25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2pPr>
            <a:lvl3pPr marL="803643" indent="-160729" eaLnBrk="0">
              <a:defRPr sz="25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3pPr>
            <a:lvl4pPr marL="1125101" indent="-160729" eaLnBrk="0">
              <a:defRPr sz="25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4pPr>
            <a:lvl5pPr marL="1446558" indent="-160729" eaLnBrk="0">
              <a:defRPr sz="25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5pPr>
            <a:lvl6pPr marL="1768015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6pPr>
            <a:lvl7pPr marL="2089473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7pPr>
            <a:lvl8pPr marL="2410930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8pPr>
            <a:lvl9pPr marL="2732387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Neue Light" charset="0"/>
                <a:ea typeface="ＭＳ Ｐゴシック" charset="0"/>
                <a:sym typeface="Helvetica Neue Light" charset="0"/>
              </a:defRPr>
            </a:lvl9pPr>
          </a:lstStyle>
          <a:p>
            <a:pPr eaLnBrk="1"/>
            <a:r>
              <a:rPr lang="en-US"/>
              <a:t>www.shintonconsulting.com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defRPr/>
            </a:pPr>
            <a:r>
              <a:rPr lang="en-US" dirty="0"/>
              <a:t>r</a:t>
            </a:r>
            <a:r>
              <a:rPr lang="en-US" dirty="0" smtClean="0"/>
              <a:t>esearch area</a:t>
            </a:r>
            <a:endParaRPr lang="en-US" dirty="0"/>
          </a:p>
          <a:p>
            <a:pPr algn="r">
              <a:defRPr/>
            </a:pPr>
            <a:r>
              <a:rPr lang="en-US" dirty="0"/>
              <a:t>motivation</a:t>
            </a:r>
          </a:p>
          <a:p>
            <a:pPr algn="r">
              <a:defRPr/>
            </a:pPr>
            <a:r>
              <a:rPr lang="en-US" dirty="0"/>
              <a:t>questions</a:t>
            </a:r>
          </a:p>
        </p:txBody>
      </p:sp>
      <p:grpSp>
        <p:nvGrpSpPr>
          <p:cNvPr id="13315" name="Group 7"/>
          <p:cNvGrpSpPr>
            <a:grpSpLocks/>
          </p:cNvGrpSpPr>
          <p:nvPr/>
        </p:nvGrpSpPr>
        <p:grpSpPr bwMode="auto">
          <a:xfrm>
            <a:off x="724422" y="800324"/>
            <a:ext cx="4761756" cy="5261963"/>
            <a:chOff x="456" y="504"/>
            <a:chExt cx="3000" cy="3315"/>
          </a:xfrm>
        </p:grpSpPr>
        <p:pic>
          <p:nvPicPr>
            <p:cNvPr id="13316" name="Picture 4" descr="introducti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" y="504"/>
              <a:ext cx="3000" cy="3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645" y="2016"/>
              <a:ext cx="2667" cy="18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>
                <a:defRPr sz="3600">
                  <a:solidFill>
                    <a:srgbClr val="000000"/>
                  </a:solidFill>
                  <a:latin typeface="Helvetica Neue Light" charset="0"/>
                  <a:ea typeface="ＭＳ Ｐゴシック" charset="0"/>
                  <a:cs typeface="ＭＳ Ｐゴシック" charset="0"/>
                  <a:sym typeface="Helvetica Neue Light" charset="0"/>
                </a:defRPr>
              </a:lvl1pPr>
              <a:lvl2pPr marL="742950" indent="-285750" eaLnBrk="0">
                <a:defRPr sz="3600">
                  <a:solidFill>
                    <a:srgbClr val="000000"/>
                  </a:solidFill>
                  <a:latin typeface="Helvetica Neue Light" charset="0"/>
                  <a:ea typeface="ＭＳ Ｐゴシック" charset="0"/>
                  <a:sym typeface="Helvetica Neue Light" charset="0"/>
                </a:defRPr>
              </a:lvl2pPr>
              <a:lvl3pPr marL="1143000" indent="-228600" eaLnBrk="0">
                <a:defRPr sz="3600">
                  <a:solidFill>
                    <a:srgbClr val="000000"/>
                  </a:solidFill>
                  <a:latin typeface="Helvetica Neue Light" charset="0"/>
                  <a:ea typeface="ＭＳ Ｐゴシック" charset="0"/>
                  <a:sym typeface="Helvetica Neue Light" charset="0"/>
                </a:defRPr>
              </a:lvl3pPr>
              <a:lvl4pPr marL="1600200" indent="-228600" eaLnBrk="0">
                <a:defRPr sz="3600">
                  <a:solidFill>
                    <a:srgbClr val="000000"/>
                  </a:solidFill>
                  <a:latin typeface="Helvetica Neue Light" charset="0"/>
                  <a:ea typeface="ＭＳ Ｐゴシック" charset="0"/>
                  <a:sym typeface="Helvetica Neue Light" charset="0"/>
                </a:defRPr>
              </a:lvl4pPr>
              <a:lvl5pPr marL="2057400" indent="-228600" eaLnBrk="0">
                <a:defRPr sz="3600">
                  <a:solidFill>
                    <a:srgbClr val="000000"/>
                  </a:solidFill>
                  <a:latin typeface="Helvetica Neue Light" charset="0"/>
                  <a:ea typeface="ＭＳ Ｐゴシック" charset="0"/>
                  <a:sym typeface="Helvetica Neue Light" charset="0"/>
                </a:defRPr>
              </a:lvl5pPr>
              <a:lvl6pPr marL="25146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Neue Light" charset="0"/>
                  <a:ea typeface="ＭＳ Ｐゴシック" charset="0"/>
                  <a:sym typeface="Helvetica Neue Light" charset="0"/>
                </a:defRPr>
              </a:lvl6pPr>
              <a:lvl7pPr marL="29718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Neue Light" charset="0"/>
                  <a:ea typeface="ＭＳ Ｐゴシック" charset="0"/>
                  <a:sym typeface="Helvetica Neue Light" charset="0"/>
                </a:defRPr>
              </a:lvl7pPr>
              <a:lvl8pPr marL="34290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Neue Light" charset="0"/>
                  <a:ea typeface="ＭＳ Ｐゴシック" charset="0"/>
                  <a:sym typeface="Helvetica Neue Light" charset="0"/>
                </a:defRPr>
              </a:lvl8pPr>
              <a:lvl9pPr marL="3886200" indent="-228600" algn="ctr" defTabSz="584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Neue Light" charset="0"/>
                  <a:ea typeface="ＭＳ Ｐゴシック" charset="0"/>
                  <a:sym typeface="Helvetica Neue Light" charset="0"/>
                </a:defRPr>
              </a:lvl9pPr>
            </a:lstStyle>
            <a:p>
              <a:pPr eaLnBrk="1"/>
              <a:r>
                <a:rPr lang="en-US" sz="6000"/>
                <a:t>hello</a:t>
              </a:r>
            </a:p>
            <a:p>
              <a:pPr eaLnBrk="1"/>
              <a:r>
                <a:rPr lang="en-US" sz="6000"/>
                <a:t>my name is…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7738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 descr="InsertedIma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87" y="559222"/>
            <a:ext cx="4982766" cy="5045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221061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 descr="InsertedIma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4" t="16351" r="-751" b="-2335"/>
          <a:stretch>
            <a:fillRect/>
          </a:stretch>
        </p:blipFill>
        <p:spPr bwMode="auto">
          <a:xfrm>
            <a:off x="0" y="184175"/>
            <a:ext cx="6050980" cy="4422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290" name="Picture 2" descr="InsertedImag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95" r="21545" b="66510"/>
          <a:stretch>
            <a:fillRect/>
          </a:stretch>
        </p:blipFill>
        <p:spPr bwMode="auto">
          <a:xfrm rot="-426378">
            <a:off x="4204767" y="586011"/>
            <a:ext cx="4019475" cy="753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291" name="Picture 3" descr="InsertedIma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796" r="4692" b="38545"/>
          <a:stretch>
            <a:fillRect/>
          </a:stretch>
        </p:blipFill>
        <p:spPr bwMode="auto">
          <a:xfrm>
            <a:off x="4265043" y="1920999"/>
            <a:ext cx="4858866" cy="828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292" name="Picture 4" descr="InsertedImag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576" r="10136" b="12514"/>
          <a:stretch>
            <a:fillRect/>
          </a:stretch>
        </p:blipFill>
        <p:spPr bwMode="auto">
          <a:xfrm rot="826317">
            <a:off x="3846463" y="3434582"/>
            <a:ext cx="4384477" cy="801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293" name="Picture 5" descr="InsertedImag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00" r="8313" b="29507"/>
          <a:stretch>
            <a:fillRect/>
          </a:stretch>
        </p:blipFill>
        <p:spPr bwMode="auto">
          <a:xfrm rot="1150659">
            <a:off x="1781473" y="4742781"/>
            <a:ext cx="5825505" cy="746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391446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defRPr/>
            </a:pPr>
            <a:endParaRPr lang="en-US">
              <a:latin typeface="Helvetica Neue Light" charset="0"/>
              <a:cs typeface="Helvetica Neue Light" charset="0"/>
            </a:endParaRPr>
          </a:p>
        </p:txBody>
      </p:sp>
      <p:sp>
        <p:nvSpPr>
          <p:cNvPr id="19458" name="Horizontal Scroll 1"/>
          <p:cNvSpPr>
            <a:spLocks noChangeArrowheads="1"/>
          </p:cNvSpPr>
          <p:nvPr/>
        </p:nvSpPr>
        <p:spPr bwMode="auto">
          <a:xfrm>
            <a:off x="622846" y="795859"/>
            <a:ext cx="8303494" cy="5721697"/>
          </a:xfrm>
          <a:prstGeom prst="horizontalScroll">
            <a:avLst>
              <a:gd name="adj" fmla="val 12500"/>
            </a:avLst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291" tIns="32146" rIns="64291" bIns="32146"/>
          <a:lstStyle/>
          <a:p>
            <a:r>
              <a:rPr lang="en-GB" sz="6700" b="1">
                <a:solidFill>
                  <a:schemeClr val="bg1"/>
                </a:solidFill>
              </a:rPr>
              <a:t>NETWORKING – IT’S REALLY IMPORTANT AND SCARY!</a:t>
            </a:r>
          </a:p>
        </p:txBody>
      </p:sp>
      <p:pic>
        <p:nvPicPr>
          <p:cNvPr id="11268" name="Picture 3" descr="InsertedIma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47" r="15666" b="-1404"/>
          <a:stretch>
            <a:fillRect/>
          </a:stretch>
        </p:blipFill>
        <p:spPr bwMode="auto">
          <a:xfrm>
            <a:off x="1648644" y="5840016"/>
            <a:ext cx="689818" cy="1017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" name="Oval Callout 2"/>
          <p:cNvSpPr/>
          <p:nvPr/>
        </p:nvSpPr>
        <p:spPr bwMode="auto">
          <a:xfrm>
            <a:off x="2495848" y="6062142"/>
            <a:ext cx="3088407" cy="669744"/>
          </a:xfrm>
          <a:prstGeom prst="wedgeEllipseCallout">
            <a:avLst>
              <a:gd name="adj1" fmla="val -62175"/>
              <a:gd name="adj2" fmla="val -56463"/>
            </a:avLst>
          </a:prstGeom>
          <a:solidFill>
            <a:schemeClr val="bg1"/>
          </a:solidFill>
          <a:ln>
            <a:solidFill>
              <a:schemeClr val="accent1">
                <a:lumMod val="25000"/>
              </a:schemeClr>
            </a:solidFill>
          </a:ln>
          <a:effectLst/>
        </p:spPr>
        <p:txBody>
          <a:bodyPr lIns="64291" tIns="32146" rIns="64291" bIns="32146"/>
          <a:lstStyle/>
          <a:p>
            <a:pPr>
              <a:defRPr/>
            </a:pPr>
            <a:r>
              <a:rPr lang="en-GB" sz="1000">
                <a:latin typeface="Arial" charset="0"/>
                <a:cs typeface="Arial" charset="0"/>
              </a:rPr>
              <a:t>Actually, it’s just about talking to people. You do it every day…</a:t>
            </a:r>
          </a:p>
        </p:txBody>
      </p:sp>
    </p:spTree>
    <p:extLst>
      <p:ext uri="{BB962C8B-B14F-4D97-AF65-F5344CB8AC3E}">
        <p14:creationId xmlns:p14="http://schemas.microsoft.com/office/powerpoint/2010/main" val="368512338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>
              <a:defRPr/>
            </a:pPr>
            <a:r>
              <a:rPr lang="en-US">
                <a:latin typeface="Arial" charset="0"/>
                <a:cs typeface="Arial" charset="0"/>
              </a:rPr>
              <a:t>What are your personal barriers to networking?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defRPr/>
            </a:pPr>
            <a:r>
              <a:rPr lang="en-US">
                <a:latin typeface="Arial" charset="0"/>
                <a:cs typeface="Arial" charset="0"/>
              </a:rPr>
              <a:t>Take a moment to note your own, then share with someone...</a:t>
            </a:r>
          </a:p>
        </p:txBody>
      </p:sp>
    </p:spTree>
    <p:extLst>
      <p:ext uri="{BB962C8B-B14F-4D97-AF65-F5344CB8AC3E}">
        <p14:creationId xmlns:p14="http://schemas.microsoft.com/office/powerpoint/2010/main" val="338170841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>
              <a:defRPr/>
            </a:pPr>
            <a:r>
              <a:rPr lang="en-GB" dirty="0">
                <a:latin typeface="Arial" charset="0"/>
                <a:cs typeface="Arial" charset="0"/>
              </a:rPr>
              <a:t>Common </a:t>
            </a:r>
            <a:r>
              <a:rPr lang="en-GB" dirty="0" smtClean="0">
                <a:latin typeface="Arial" charset="0"/>
                <a:cs typeface="Arial" charset="0"/>
              </a:rPr>
              <a:t/>
            </a:r>
            <a:br>
              <a:rPr lang="en-GB" dirty="0" smtClean="0">
                <a:latin typeface="Arial" charset="0"/>
                <a:cs typeface="Arial" charset="0"/>
              </a:rPr>
            </a:br>
            <a:r>
              <a:rPr lang="en-GB" dirty="0" smtClean="0">
                <a:latin typeface="Arial" charset="0"/>
                <a:cs typeface="Arial" charset="0"/>
              </a:rPr>
              <a:t>barriers</a:t>
            </a:r>
            <a:endParaRPr lang="en-GB" dirty="0">
              <a:latin typeface="Arial" charset="0"/>
              <a:cs typeface="Arial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3278896"/>
            <a:ext cx="8229600" cy="3357390"/>
          </a:xfrm>
        </p:spPr>
        <p:txBody>
          <a:bodyPr>
            <a:noAutofit/>
          </a:bodyPr>
          <a:lstStyle/>
          <a:p>
            <a:pPr marL="0" indent="0">
              <a:defRPr/>
            </a:pPr>
            <a:r>
              <a:rPr lang="en-GB" sz="1800" dirty="0">
                <a:latin typeface="Arial" charset="0"/>
                <a:cs typeface="Arial" charset="0"/>
              </a:rPr>
              <a:t>Cultural differences – not knowing rules of different societies and attitudes to small talk/direct questions/speaking to strangers!</a:t>
            </a:r>
          </a:p>
          <a:p>
            <a:pPr marL="0" indent="0">
              <a:defRPr/>
            </a:pPr>
            <a:r>
              <a:rPr lang="en-GB" sz="1800" dirty="0">
                <a:latin typeface="Arial" charset="0"/>
                <a:cs typeface="Arial" charset="0"/>
              </a:rPr>
              <a:t>The awkwardness of starting conversations</a:t>
            </a:r>
          </a:p>
          <a:p>
            <a:pPr marL="0" indent="0">
              <a:defRPr/>
            </a:pPr>
            <a:r>
              <a:rPr lang="en-GB" sz="1800" dirty="0">
                <a:latin typeface="Arial" charset="0"/>
                <a:cs typeface="Arial" charset="0"/>
              </a:rPr>
              <a:t>Knowing what to say</a:t>
            </a:r>
          </a:p>
          <a:p>
            <a:pPr marL="0" indent="0">
              <a:defRPr/>
            </a:pPr>
            <a:r>
              <a:rPr lang="en-GB" sz="1800" dirty="0">
                <a:latin typeface="Arial" charset="0"/>
                <a:cs typeface="Arial" charset="0"/>
              </a:rPr>
              <a:t>Feeling intimidated by people who know more stuff than me (and them making sure I know they know more stuff than me…)</a:t>
            </a:r>
          </a:p>
          <a:p>
            <a:pPr marL="0" indent="0">
              <a:defRPr/>
            </a:pPr>
            <a:r>
              <a:rPr lang="en-GB" sz="1800" dirty="0">
                <a:latin typeface="Arial" charset="0"/>
                <a:cs typeface="Arial" charset="0"/>
              </a:rPr>
              <a:t>Talking to people with more status than me</a:t>
            </a:r>
          </a:p>
          <a:p>
            <a:pPr marL="0" indent="0">
              <a:defRPr/>
            </a:pPr>
            <a:r>
              <a:rPr lang="en-GB" sz="1800" dirty="0">
                <a:latin typeface="Arial" charset="0"/>
                <a:cs typeface="Arial" charset="0"/>
              </a:rPr>
              <a:t>Saying something stupid</a:t>
            </a:r>
          </a:p>
          <a:p>
            <a:pPr marL="0" indent="0">
              <a:defRPr/>
            </a:pPr>
            <a:r>
              <a:rPr lang="en-GB" sz="1800" dirty="0">
                <a:latin typeface="Arial" charset="0"/>
                <a:cs typeface="Arial" charset="0"/>
              </a:rPr>
              <a:t>Insecurity</a:t>
            </a:r>
          </a:p>
          <a:p>
            <a:pPr marL="0" indent="0">
              <a:defRPr/>
            </a:pPr>
            <a:r>
              <a:rPr lang="en-GB" sz="1800" dirty="0">
                <a:latin typeface="Arial" charset="0"/>
                <a:cs typeface="Arial" charset="0"/>
              </a:rPr>
              <a:t>Feeling I HAVE to network</a:t>
            </a:r>
          </a:p>
        </p:txBody>
      </p:sp>
      <p:sp>
        <p:nvSpPr>
          <p:cNvPr id="4" name="Oval Callout 3"/>
          <p:cNvSpPr/>
          <p:nvPr/>
        </p:nvSpPr>
        <p:spPr bwMode="auto">
          <a:xfrm>
            <a:off x="3015332" y="435273"/>
            <a:ext cx="5671468" cy="1721197"/>
          </a:xfrm>
          <a:prstGeom prst="wedgeEllipseCallout">
            <a:avLst>
              <a:gd name="adj1" fmla="val -25523"/>
              <a:gd name="adj2" fmla="val 115143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lIns="64291" tIns="32146" rIns="64291" bIns="32146"/>
          <a:lstStyle/>
          <a:p>
            <a:pPr>
              <a:defRPr/>
            </a:pPr>
            <a:r>
              <a:rPr lang="en-GB" sz="1700" dirty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ea typeface="Helvetica Neue Light" charset="0"/>
                <a:cs typeface="Arial" pitchFamily="34" charset="0"/>
              </a:rPr>
              <a:t>Build your cultural awareness by talking to people from different cultures </a:t>
            </a:r>
          </a:p>
          <a:p>
            <a:pPr>
              <a:defRPr/>
            </a:pPr>
            <a:r>
              <a:rPr lang="en-GB" sz="1700" dirty="0">
                <a:solidFill>
                  <a:schemeClr val="accent1">
                    <a:lumMod val="10000"/>
                  </a:schemeClr>
                </a:solidFill>
                <a:latin typeface="Arial" pitchFamily="34" charset="0"/>
                <a:ea typeface="Helvetica Neue Light" charset="0"/>
                <a:cs typeface="Arial" pitchFamily="34" charset="0"/>
              </a:rPr>
              <a:t>You might also get some tips from cultural experts such as: http://www.geert-hofstede.com/</a:t>
            </a:r>
          </a:p>
        </p:txBody>
      </p:sp>
    </p:spTree>
    <p:extLst>
      <p:ext uri="{BB962C8B-B14F-4D97-AF65-F5344CB8AC3E}">
        <p14:creationId xmlns:p14="http://schemas.microsoft.com/office/powerpoint/2010/main" val="3470844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One I still experience….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defRPr/>
            </a:pPr>
            <a:r>
              <a:rPr lang="en-US" sz="3100" dirty="0"/>
              <a:t>The awkwardness of </a:t>
            </a:r>
          </a:p>
          <a:p>
            <a:pPr algn="r">
              <a:defRPr/>
            </a:pPr>
            <a:r>
              <a:rPr lang="en-US" sz="3100" dirty="0"/>
              <a:t>starting conversations</a:t>
            </a:r>
          </a:p>
        </p:txBody>
      </p:sp>
    </p:spTree>
    <p:extLst>
      <p:ext uri="{BB962C8B-B14F-4D97-AF65-F5344CB8AC3E}">
        <p14:creationId xmlns:p14="http://schemas.microsoft.com/office/powerpoint/2010/main" val="639410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1286</Words>
  <Application>Microsoft Macintosh PowerPoint</Application>
  <PresentationFormat>On-screen Show (4:3)</PresentationFormat>
  <Paragraphs>146</Paragraphs>
  <Slides>25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Dr Sara Shinton</vt:lpstr>
      <vt:lpstr>PhD &amp; Postdoc Physical Chemistry Teaching Assistant Careers Adviser</vt:lpstr>
      <vt:lpstr>PowerPoint Presentation</vt:lpstr>
      <vt:lpstr>PowerPoint Presentation</vt:lpstr>
      <vt:lpstr>PowerPoint Presentation</vt:lpstr>
      <vt:lpstr>PowerPoint Presentation</vt:lpstr>
      <vt:lpstr>What are your personal barriers to networking?</vt:lpstr>
      <vt:lpstr>Common  barriers</vt:lpstr>
      <vt:lpstr>One I still experience….</vt:lpstr>
      <vt:lpstr>What does our natural  networker have?</vt:lpstr>
      <vt:lpstr>Situational   Motivational   Functional </vt:lpstr>
      <vt:lpstr>Situational   Motivational   Functional </vt:lpstr>
      <vt:lpstr>“The awkwardness of starting conversations”</vt:lpstr>
      <vt:lpstr>PowerPoint Presentation</vt:lpstr>
      <vt:lpstr>5 reasons you are interesting...</vt:lpstr>
      <vt:lpstr>Make yourself even more interesting by...</vt:lpstr>
      <vt:lpstr>PowerPoint Presentation</vt:lpstr>
      <vt:lpstr>PowerPoint Presentation</vt:lpstr>
      <vt:lpstr>PowerPoint Presentation</vt:lpstr>
      <vt:lpstr>PowerPoint Presentation</vt:lpstr>
      <vt:lpstr>To summarise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 Sara Shinton</dc:title>
  <dc:creator>Sara Shinton</dc:creator>
  <cp:lastModifiedBy>Sara Shinton</cp:lastModifiedBy>
  <cp:revision>2</cp:revision>
  <dcterms:created xsi:type="dcterms:W3CDTF">2013-05-22T09:13:37Z</dcterms:created>
  <dcterms:modified xsi:type="dcterms:W3CDTF">2013-05-22T09:19:27Z</dcterms:modified>
</cp:coreProperties>
</file>